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notesSlides/notesSlide3.xml" ContentType="application/vnd.openxmlformats-officedocument.presentationml.notesSlide+xml"/>
  <Override PartName="/ppt/charts/chart2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0" r:id="rId3"/>
    <p:sldId id="267" r:id="rId4"/>
    <p:sldId id="274" r:id="rId5"/>
    <p:sldId id="261" r:id="rId6"/>
    <p:sldId id="263" r:id="rId7"/>
    <p:sldId id="275" r:id="rId8"/>
    <p:sldId id="277" r:id="rId9"/>
    <p:sldId id="278" r:id="rId10"/>
    <p:sldId id="295" r:id="rId11"/>
    <p:sldId id="269" r:id="rId12"/>
    <p:sldId id="282" r:id="rId13"/>
    <p:sldId id="283" r:id="rId14"/>
    <p:sldId id="291" r:id="rId15"/>
    <p:sldId id="284" r:id="rId16"/>
    <p:sldId id="285" r:id="rId17"/>
    <p:sldId id="286" r:id="rId18"/>
    <p:sldId id="287" r:id="rId19"/>
    <p:sldId id="289" r:id="rId20"/>
    <p:sldId id="296" r:id="rId21"/>
    <p:sldId id="299" r:id="rId22"/>
    <p:sldId id="298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aley, Sarah (RGT)" initials="MS(" lastIdx="12" clrIdx="0">
    <p:extLst>
      <p:ext uri="{19B8F6BF-5375-455C-9EA6-DF929625EA0E}">
        <p15:presenceInfo xmlns:p15="http://schemas.microsoft.com/office/powerpoint/2012/main" userId="S-1-5-21-875326689-928589111-1252796590-151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7302"/>
    <a:srgbClr val="FE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660"/>
  </p:normalViewPr>
  <p:slideViewPr>
    <p:cSldViewPr>
      <p:cViewPr varScale="1">
        <p:scale>
          <a:sx n="70" d="100"/>
          <a:sy n="70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shburton-nt1\shared\Research%20&amp;%20Planning\Early%20Enrollment%20Reports\2016%20Report\EER%202016%20Slides_%20From%20Enrollment%20Trends%20INPROGRES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JKeller.MADOE\Local%20Settings\Temporary%20Internet%20Files\Content.Outlook\5CO7ENT7\Beth%20Charts_2_28_14.xlsx" TargetMode="External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bashman\Dropbox\WORK%20for%20TRAIN%20and%20HOME\Demand%20for%20Higher%20Ed%202020\Charts_2_28_14.xlsx" TargetMode="External"/><Relationship Id="rId1" Type="http://schemas.openxmlformats.org/officeDocument/2006/relationships/themeOverride" Target="../theme/themeOverride4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S:\Research%20&amp;%20Planning\Early%20Enrollment%20Reports\2016%20Report\EER%202016%20Slid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EER%202015%20Slides_%20From%20Enrollment%20Trend%20with%20Fall%202015%20Estimates_all%20segments%209%2022%2015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ashburton-nt1\shared\Research%20&amp;%20Planning\Early%20Enrollment%20Reports\2016%20Report\EER%202016%20Slides_%20From%20Enrollment%20Trends%20INPROGRES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EER%202015%20Slides_%20From%20Enrollment%20Trend%20with%20Fall%202015%20Estimates_all%20segments%209%2022%2015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S:\Research%20&amp;%20Planning\Early%20Enrollment%20Reports\2016%20Report\EER%202016%20Slid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EER%202016%20Slid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S:\Research%20&amp;%20Planning\Early%20Enrollment%20Reports\2016%20Report\EER%202016%20Slide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shburton-nt1\shared\Research%20&amp;%20Planning\Early%20Enrollment%20Reports\2016%20Report\EER%202016%20Slid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shburton-nt1\shared\Research%20&amp;%20Planning\Early%20Enrollment%20Reports\2016%20Report\Tables%20and%20Data%20from%202009%20report%20to%20update%20for%202016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Tables%20and%20Data%20from%202009%20report%20to%20update%20for%202016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Tables%20and%20Data%20from%202009%20report%20to%20update%20for%202016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Tables%20and%20Data%20from%202009%20report%20to%20update%20for%202016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shburton-nt1\shared\Research%20&amp;%20Planning\Early%20Enrollment%20Reports\2016%20Report\Tables%20and%20Data%20from%202009%20report%20to%20update%20for%202016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ashburton-nt1\shared\Research%20&amp;%20Planning\Early%20Enrollment%20Reports\2016%20Report\New%20Student%20Profile%20for%2010_16%20BHE\Latino%20Gap%20Slide%20for%20Carlo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mealey\AppData\Local\Microsoft\Windows\Temporary%20Internet%20Files\Content.Outlook\T4QK2X1K\Latino%20White%20Comparisons%20for%20EER%20(00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Fall Undergraduate Enrollment: System Total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>
              <a:solidFill>
                <a:schemeClr val="accent6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550565277718158E-2"/>
                  <c:y val="5.05050505050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153932854933636E-2"/>
                  <c:y val="-6.0606060606060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2.1026219032890897E-2"/>
                  <c:y val="5.05050505050504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'Slide 2'!$B$2:$K$2</c:f>
              <c:strCache>
                <c:ptCount val="10"/>
                <c:pt idx="0">
                  <c:v>Fall-2006</c:v>
                </c:pt>
                <c:pt idx="1">
                  <c:v>Fall-2007</c:v>
                </c:pt>
                <c:pt idx="2">
                  <c:v>Fall-2008</c:v>
                </c:pt>
                <c:pt idx="3">
                  <c:v>Fall-2009</c:v>
                </c:pt>
                <c:pt idx="4">
                  <c:v>Fall-2010</c:v>
                </c:pt>
                <c:pt idx="5">
                  <c:v>Fall-2011</c:v>
                </c:pt>
                <c:pt idx="6">
                  <c:v>Fall-2012</c:v>
                </c:pt>
                <c:pt idx="7">
                  <c:v>Fall-2013</c:v>
                </c:pt>
                <c:pt idx="8">
                  <c:v>Fall-2014</c:v>
                </c:pt>
                <c:pt idx="9">
                  <c:v>Fall-2015</c:v>
                </c:pt>
              </c:strCache>
            </c:strRef>
          </c:cat>
          <c:val>
            <c:numRef>
              <c:f>'Slide 2'!$B$3:$L$3</c:f>
              <c:numCache>
                <c:formatCode>#,##0</c:formatCode>
                <c:ptCount val="11"/>
                <c:pt idx="0">
                  <c:v>163993</c:v>
                </c:pt>
                <c:pt idx="1">
                  <c:v>169139</c:v>
                </c:pt>
                <c:pt idx="2">
                  <c:v>176241</c:v>
                </c:pt>
                <c:pt idx="3">
                  <c:v>188120</c:v>
                </c:pt>
                <c:pt idx="4">
                  <c:v>192958</c:v>
                </c:pt>
                <c:pt idx="5">
                  <c:v>195060</c:v>
                </c:pt>
                <c:pt idx="6">
                  <c:v>196540</c:v>
                </c:pt>
                <c:pt idx="7">
                  <c:v>196847</c:v>
                </c:pt>
                <c:pt idx="8">
                  <c:v>194371</c:v>
                </c:pt>
                <c:pt idx="9">
                  <c:v>190744</c:v>
                </c:pt>
                <c:pt idx="10">
                  <c:v>186103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13328"/>
        <c:axId val="322312936"/>
      </c:lineChart>
      <c:catAx>
        <c:axId val="32231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2312936"/>
        <c:crosses val="autoZero"/>
        <c:auto val="1"/>
        <c:lblAlgn val="ctr"/>
        <c:lblOffset val="100"/>
        <c:noMultiLvlLbl val="0"/>
      </c:catAx>
      <c:valAx>
        <c:axId val="322312936"/>
        <c:scaling>
          <c:orientation val="minMax"/>
          <c:max val="220000"/>
          <c:min val="120000"/>
        </c:scaling>
        <c:delete val="0"/>
        <c:axPos val="l"/>
        <c:numFmt formatCode="#,##0" sourceLinked="1"/>
        <c:majorTickMark val="out"/>
        <c:minorTickMark val="none"/>
        <c:tickLblPos val="nextTo"/>
        <c:crossAx val="322313328"/>
        <c:crosses val="autoZero"/>
        <c:crossBetween val="between"/>
        <c:majorUnit val="200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982894379582239"/>
          <c:y val="0.16600911159269302"/>
          <c:w val="0.66270544845688373"/>
          <c:h val="0.67535605746650651"/>
        </c:manualLayout>
      </c:layout>
      <c:lineChart>
        <c:grouping val="standard"/>
        <c:varyColors val="0"/>
        <c:ser>
          <c:idx val="0"/>
          <c:order val="0"/>
          <c:tx>
            <c:strRef>
              <c:f>Campus!$A$15</c:f>
              <c:strCache>
                <c:ptCount val="1"/>
                <c:pt idx="0">
                  <c:v>WICHE Projections</c:v>
                </c:pt>
              </c:strCache>
            </c:strRef>
          </c:tx>
          <c:spPr>
            <a:ln w="63500">
              <a:prstDash val="sysDot"/>
            </a:ln>
          </c:spPr>
          <c:marker>
            <c:symbol val="none"/>
          </c:marker>
          <c:cat>
            <c:numRef>
              <c:f>Campus!$B$3:$AA$3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Campus!$B$15:$AA$15</c:f>
              <c:numCache>
                <c:formatCode>General</c:formatCode>
                <c:ptCount val="26"/>
                <c:pt idx="9" formatCode="_(* #,##0_);_(* \(#,##0\);_(* &quot;-&quot;??_);_(@_)">
                  <c:v>75888</c:v>
                </c:pt>
                <c:pt idx="10" formatCode="_(* #,##0_);_(* \(#,##0\);_(* &quot;-&quot;??_);_(@_)">
                  <c:v>75177.22786243388</c:v>
                </c:pt>
                <c:pt idx="11" formatCode="_(* #,##0_);_(* \(#,##0\);_(* &quot;-&quot;??_);_(@_)">
                  <c:v>74769.724901071968</c:v>
                </c:pt>
                <c:pt idx="12" formatCode="_(* #,##0_);_(* \(#,##0\);_(* &quot;-&quot;??_);_(@_)">
                  <c:v>74138.05539385273</c:v>
                </c:pt>
                <c:pt idx="13" formatCode="_(* #,##0_);_(* \(#,##0\);_(* &quot;-&quot;??_);_(@_)">
                  <c:v>73487.666778331652</c:v>
                </c:pt>
                <c:pt idx="14" formatCode="_(* #,##0_);_(* \(#,##0\);_(* &quot;-&quot;??_);_(@_)">
                  <c:v>71863.300554265064</c:v>
                </c:pt>
                <c:pt idx="15" formatCode="_(* #,##0_);_(* \(#,##0\);_(* &quot;-&quot;??_);_(@_)">
                  <c:v>71099.600767252006</c:v>
                </c:pt>
                <c:pt idx="16" formatCode="_(* #,##0_);_(* \(#,##0\);_(* &quot;-&quot;??_);_(@_)">
                  <c:v>71879.918834208947</c:v>
                </c:pt>
                <c:pt idx="17" formatCode="_(* #,##0_);_(* \(#,##0\);_(* &quot;-&quot;??_);_(@_)">
                  <c:v>70658.631522912023</c:v>
                </c:pt>
                <c:pt idx="18" formatCode="_(* #,##0_);_(* \(#,##0\);_(* &quot;-&quot;??_);_(@_)">
                  <c:v>70610.800250468834</c:v>
                </c:pt>
                <c:pt idx="19" formatCode="_(* #,##0_);_(* \(#,##0\);_(* &quot;-&quot;??_);_(@_)">
                  <c:v>70218.83257434539</c:v>
                </c:pt>
                <c:pt idx="20" formatCode="_(* #,##0_);_(* \(#,##0\);_(* &quot;-&quot;??_);_(@_)">
                  <c:v>69191.340079026588</c:v>
                </c:pt>
                <c:pt idx="21" formatCode="_(* #,##0_);_(* \(#,##0\);_(* &quot;-&quot;??_);_(@_)">
                  <c:v>69724.404193274328</c:v>
                </c:pt>
                <c:pt idx="22" formatCode="_(* #,##0_);_(* \(#,##0\);_(* &quot;-&quot;??_);_(@_)">
                  <c:v>69688.099720722617</c:v>
                </c:pt>
                <c:pt idx="23" formatCode="_(* #,##0_);_(* \(#,##0\);_(* &quot;-&quot;??_);_(@_)">
                  <c:v>67178.232119922308</c:v>
                </c:pt>
                <c:pt idx="24" formatCode="_(* #,##0_);_(* \(#,##0\);_(* &quot;-&quot;??_);_(@_)">
                  <c:v>67719.488510016308</c:v>
                </c:pt>
                <c:pt idx="25" formatCode="_(* #,##0_);_(* \(#,##0\);_(* &quot;-&quot;??_);_(@_)">
                  <c:v>67998.564715190194</c:v>
                </c:pt>
              </c:numCache>
            </c:numRef>
          </c:val>
          <c:smooth val="1"/>
        </c:ser>
        <c:ser>
          <c:idx val="3"/>
          <c:order val="1"/>
          <c:tx>
            <c:strRef>
              <c:f>Campus!$A$16</c:f>
              <c:strCache>
                <c:ptCount val="1"/>
                <c:pt idx="0">
                  <c:v>Actual HS Graduates</c:v>
                </c:pt>
              </c:strCache>
            </c:strRef>
          </c:tx>
          <c:spPr>
            <a:ln w="63500">
              <a:solidFill>
                <a:srgbClr val="4F81BD">
                  <a:shade val="95000"/>
                  <a:satMod val="105000"/>
                </a:srgbClr>
              </a:solidFill>
            </a:ln>
          </c:spPr>
          <c:marker>
            <c:symbol val="none"/>
          </c:marker>
          <c:cat>
            <c:numRef>
              <c:f>Campus!$B$3:$AA$3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Campus!$B$16:$AA$16</c:f>
              <c:numCache>
                <c:formatCode>_(* #,##0_);_(* \(#,##0\);_(* "-"??_);_(@_)</c:formatCode>
                <c:ptCount val="26"/>
                <c:pt idx="0">
                  <c:v>62609</c:v>
                </c:pt>
                <c:pt idx="1">
                  <c:v>64079</c:v>
                </c:pt>
                <c:pt idx="2">
                  <c:v>65478</c:v>
                </c:pt>
                <c:pt idx="3">
                  <c:v>66712</c:v>
                </c:pt>
                <c:pt idx="4">
                  <c:v>68803</c:v>
                </c:pt>
                <c:pt idx="5">
                  <c:v>70607</c:v>
                </c:pt>
                <c:pt idx="6">
                  <c:v>72283</c:v>
                </c:pt>
                <c:pt idx="7">
                  <c:v>74338</c:v>
                </c:pt>
                <c:pt idx="8">
                  <c:v>76050</c:v>
                </c:pt>
                <c:pt idx="9">
                  <c:v>75888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17248"/>
        <c:axId val="322322344"/>
      </c:lineChart>
      <c:catAx>
        <c:axId val="32231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2322344"/>
        <c:crosses val="autoZero"/>
        <c:auto val="1"/>
        <c:lblAlgn val="ctr"/>
        <c:lblOffset val="100"/>
        <c:tickLblSkip val="5"/>
        <c:noMultiLvlLbl val="0"/>
      </c:catAx>
      <c:valAx>
        <c:axId val="322322344"/>
        <c:scaling>
          <c:orientation val="minMax"/>
          <c:min val="400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sz="1050" b="1" dirty="0"/>
                  <a:t>Number High School Graduates</a:t>
                </a:r>
              </a:p>
            </c:rich>
          </c:tx>
          <c:layout>
            <c:manualLayout>
              <c:xMode val="edge"/>
              <c:yMode val="edge"/>
              <c:x val="5.1371391076115491E-2"/>
              <c:y val="0.1840270979641059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223172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959837994388631"/>
          <c:y val="0.16483516483516591"/>
          <c:w val="0.72677753642864185"/>
          <c:h val="0.66888857642794664"/>
        </c:manualLayout>
      </c:layout>
      <c:lineChart>
        <c:grouping val="standard"/>
        <c:varyColors val="0"/>
        <c:ser>
          <c:idx val="1"/>
          <c:order val="0"/>
          <c:tx>
            <c:strRef>
              <c:f>Campus!$A$4</c:f>
              <c:strCache>
                <c:ptCount val="1"/>
                <c:pt idx="0">
                  <c:v>Actual</c:v>
                </c:pt>
              </c:strCache>
            </c:strRef>
          </c:tx>
          <c:spPr>
            <a:ln w="6350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Campus!$B$3:$AA$3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Campus!$B$4:$AA$4</c:f>
              <c:numCache>
                <c:formatCode>#,##0</c:formatCode>
                <c:ptCount val="26"/>
                <c:pt idx="0">
                  <c:v>156914</c:v>
                </c:pt>
                <c:pt idx="1">
                  <c:v>159884</c:v>
                </c:pt>
                <c:pt idx="2">
                  <c:v>160433</c:v>
                </c:pt>
                <c:pt idx="3">
                  <c:v>161416</c:v>
                </c:pt>
                <c:pt idx="4">
                  <c:v>160205</c:v>
                </c:pt>
                <c:pt idx="5">
                  <c:v>160928</c:v>
                </c:pt>
                <c:pt idx="6">
                  <c:v>163993</c:v>
                </c:pt>
                <c:pt idx="7">
                  <c:v>169139</c:v>
                </c:pt>
                <c:pt idx="8">
                  <c:v>176241</c:v>
                </c:pt>
                <c:pt idx="9">
                  <c:v>188120</c:v>
                </c:pt>
                <c:pt idx="10">
                  <c:v>192958</c:v>
                </c:pt>
                <c:pt idx="11">
                  <c:v>195060</c:v>
                </c:pt>
                <c:pt idx="12">
                  <c:v>196540</c:v>
                </c:pt>
                <c:pt idx="13">
                  <c:v>196867.16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Campus!$A$6</c:f>
              <c:strCache>
                <c:ptCount val="1"/>
                <c:pt idx="0">
                  <c:v>UMDI Demographic Projection</c:v>
                </c:pt>
              </c:strCache>
            </c:strRef>
          </c:tx>
          <c:spPr>
            <a:ln w="63500">
              <a:solidFill>
                <a:schemeClr val="accent4"/>
              </a:solidFill>
              <a:prstDash val="sysDot"/>
            </a:ln>
          </c:spPr>
          <c:marker>
            <c:symbol val="none"/>
          </c:marker>
          <c:cat>
            <c:numRef>
              <c:f>Campus!$B$3:$AA$3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Campus!$B$6:$AA$6</c:f>
              <c:numCache>
                <c:formatCode>General</c:formatCode>
                <c:ptCount val="26"/>
                <c:pt idx="13" formatCode="_(* #,##0_);_(* \(#,##0\);_(* &quot;-&quot;??_);_(@_)">
                  <c:v>196867.16</c:v>
                </c:pt>
                <c:pt idx="14" formatCode="_(* #,##0_);_(* \(#,##0\);_(* &quot;-&quot;??_);_(@_)">
                  <c:v>193354.48919185592</c:v>
                </c:pt>
                <c:pt idx="15" formatCode="_(* #,##0_);_(* \(#,##0\);_(* &quot;-&quot;??_);_(@_)">
                  <c:v>189904.49443494389</c:v>
                </c:pt>
                <c:pt idx="16" formatCode="_(* #,##0_);_(* \(#,##0\);_(* &quot;-&quot;??_);_(@_)">
                  <c:v>186558.38033853692</c:v>
                </c:pt>
                <c:pt idx="17" formatCode="_(* #,##0_);_(* \(#,##0\);_(* &quot;-&quot;??_);_(@_)">
                  <c:v>183271.22471796299</c:v>
                </c:pt>
                <c:pt idx="18" formatCode="_(* #,##0_);_(* \(#,##0\);_(* &quot;-&quot;??_);_(@_)">
                  <c:v>180041.98872584128</c:v>
                </c:pt>
                <c:pt idx="19" formatCode="_(* #,##0_);_(* \(#,##0\);_(* &quot;-&quot;??_);_(@_)">
                  <c:v>176869.65181926283</c:v>
                </c:pt>
                <c:pt idx="20" formatCode="_(* #,##0_);_(* \(#,##0\);_(* &quot;-&quot;??_);_(@_)">
                  <c:v>173753.21143726757</c:v>
                </c:pt>
                <c:pt idx="21" formatCode="_(* #,##0_);_(* \(#,##0\);_(* &quot;-&quot;??_);_(@_)">
                  <c:v>173417.08907267798</c:v>
                </c:pt>
                <c:pt idx="22" formatCode="_(* #,##0_);_(* \(#,##0\);_(* &quot;-&quot;??_);_(@_)">
                  <c:v>173081.61693056911</c:v>
                </c:pt>
                <c:pt idx="23" formatCode="_(* #,##0_);_(* \(#,##0\);_(* &quot;-&quot;??_);_(@_)">
                  <c:v>172746.79375309558</c:v>
                </c:pt>
                <c:pt idx="24" formatCode="_(* #,##0_);_(* \(#,##0\);_(* &quot;-&quot;??_);_(@_)">
                  <c:v>172412.61828484881</c:v>
                </c:pt>
                <c:pt idx="25" formatCode="_(* #,##0_);_(* \(#,##0\);_(* &quot;-&quot;??_);_(@_)">
                  <c:v>172079.08927284568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25480"/>
        <c:axId val="322323912"/>
      </c:lineChart>
      <c:catAx>
        <c:axId val="322325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22323912"/>
        <c:crosses val="autoZero"/>
        <c:auto val="1"/>
        <c:lblAlgn val="ctr"/>
        <c:lblOffset val="100"/>
        <c:tickLblSkip val="5"/>
        <c:noMultiLvlLbl val="0"/>
      </c:catAx>
      <c:valAx>
        <c:axId val="322323912"/>
        <c:scaling>
          <c:orientation val="minMax"/>
          <c:min val="10000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Fall Headcount</a:t>
                </a:r>
              </a:p>
            </c:rich>
          </c:tx>
          <c:layout>
            <c:manualLayout>
              <c:xMode val="edge"/>
              <c:yMode val="edge"/>
              <c:x val="3.1712160979877516E-2"/>
              <c:y val="0.3730786803844922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322325480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05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Fall Undergraduate Enrollment 1988 - 2016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'Slide 4'!$A$5</c:f>
              <c:strCache>
                <c:ptCount val="1"/>
                <c:pt idx="0">
                  <c:v>State Universities</c:v>
                </c:pt>
              </c:strCache>
            </c:strRef>
          </c:tx>
          <c:marker>
            <c:symbol val="none"/>
          </c:marker>
          <c:cat>
            <c:numRef>
              <c:f>'Slide 4'!$B$3:$I$3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4'!$B$5:$I$5</c:f>
              <c:numCache>
                <c:formatCode>_(* #,##0_);_(* \(#,##0\);_(* "-"??_);_(@_)</c:formatCode>
                <c:ptCount val="8"/>
                <c:pt idx="0">
                  <c:v>42280</c:v>
                </c:pt>
                <c:pt idx="1">
                  <c:v>40973</c:v>
                </c:pt>
                <c:pt idx="2">
                  <c:v>37032</c:v>
                </c:pt>
                <c:pt idx="3">
                  <c:v>33922</c:v>
                </c:pt>
                <c:pt idx="4">
                  <c:v>35026</c:v>
                </c:pt>
                <c:pt idx="5">
                  <c:v>38600</c:v>
                </c:pt>
                <c:pt idx="6">
                  <c:v>41841</c:v>
                </c:pt>
                <c:pt idx="7">
                  <c:v>41461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'Slide 4'!$A$6</c:f>
              <c:strCache>
                <c:ptCount val="1"/>
                <c:pt idx="0">
                  <c:v>UMass</c:v>
                </c:pt>
              </c:strCache>
            </c:strRef>
          </c:tx>
          <c:marker>
            <c:symbol val="none"/>
          </c:marker>
          <c:cat>
            <c:numRef>
              <c:f>'Slide 4'!$B$3:$I$3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4'!$B$6:$I$6</c:f>
              <c:numCache>
                <c:formatCode>_(* #,##0_);_(* \(#,##0\);_(* "-"??_);_(@_)</c:formatCode>
                <c:ptCount val="8"/>
                <c:pt idx="0">
                  <c:v>51620</c:v>
                </c:pt>
                <c:pt idx="1">
                  <c:v>46342</c:v>
                </c:pt>
                <c:pt idx="2">
                  <c:v>44727</c:v>
                </c:pt>
                <c:pt idx="3">
                  <c:v>45469</c:v>
                </c:pt>
                <c:pt idx="4">
                  <c:v>43750</c:v>
                </c:pt>
                <c:pt idx="5">
                  <c:v>48705</c:v>
                </c:pt>
                <c:pt idx="6">
                  <c:v>53901</c:v>
                </c:pt>
                <c:pt idx="7">
                  <c:v>56931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'Slide 4'!$A$7</c:f>
              <c:strCache>
                <c:ptCount val="1"/>
                <c:pt idx="0">
                  <c:v>System</c:v>
                </c:pt>
              </c:strCache>
            </c:strRef>
          </c:tx>
          <c:spPr>
            <a:ln w="28575">
              <a:solidFill>
                <a:schemeClr val="accent6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995345405125577E-2"/>
                  <c:y val="-5.5508282650107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1074908706532279E-2"/>
                  <c:y val="5.25867940895756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9415467800883469E-2"/>
                  <c:y val="-5.26300413218102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289761813795834E-2"/>
                  <c:y val="6.00220974953640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7757090689447013E-2"/>
                  <c:y val="4.9665305529043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'Slide 4'!$B$3:$I$3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4'!$B$7:$I$7</c:f>
              <c:numCache>
                <c:formatCode>_(* #,##0_);_(* \(#,##0\);_(* "-"??_);_(@_)</c:formatCode>
                <c:ptCount val="8"/>
                <c:pt idx="0">
                  <c:v>166674</c:v>
                </c:pt>
                <c:pt idx="1">
                  <c:v>161413</c:v>
                </c:pt>
                <c:pt idx="2">
                  <c:v>148538</c:v>
                </c:pt>
                <c:pt idx="3">
                  <c:v>156107</c:v>
                </c:pt>
                <c:pt idx="4">
                  <c:v>160222</c:v>
                </c:pt>
                <c:pt idx="5">
                  <c:v>176241</c:v>
                </c:pt>
                <c:pt idx="6">
                  <c:v>196540</c:v>
                </c:pt>
                <c:pt idx="7">
                  <c:v>186103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321952"/>
        <c:axId val="322325088"/>
      </c:lineChart>
      <c:catAx>
        <c:axId val="32232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2325088"/>
        <c:crosses val="autoZero"/>
        <c:auto val="1"/>
        <c:lblAlgn val="ctr"/>
        <c:lblOffset val="100"/>
        <c:noMultiLvlLbl val="0"/>
      </c:catAx>
      <c:valAx>
        <c:axId val="322325088"/>
        <c:scaling>
          <c:orientation val="minMax"/>
          <c:max val="220000"/>
          <c:min val="100000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crossAx val="322321952"/>
        <c:crosses val="autoZero"/>
        <c:crossBetween val="between"/>
        <c:majorUnit val="20000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'Slide 5'!$A$4</c:f>
              <c:strCache>
                <c:ptCount val="1"/>
                <c:pt idx="0">
                  <c:v>State Universities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8908635992176133E-2"/>
                  <c:y val="-8.5040182044022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0745348398174421E-2"/>
                  <c:y val="-8.0315727486021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5'!$B$2:$G$2</c:f>
              <c:strCache>
                <c:ptCount val="6"/>
                <c:pt idx="0">
                  <c:v>Fall-2011</c:v>
                </c:pt>
                <c:pt idx="1">
                  <c:v>Fall-2012</c:v>
                </c:pt>
                <c:pt idx="2">
                  <c:v>Fall-2013</c:v>
                </c:pt>
                <c:pt idx="3">
                  <c:v>Fall-2014</c:v>
                </c:pt>
                <c:pt idx="4">
                  <c:v>Fall-2015</c:v>
                </c:pt>
                <c:pt idx="5">
                  <c:v>Fall 2016</c:v>
                </c:pt>
              </c:strCache>
            </c:strRef>
          </c:cat>
          <c:val>
            <c:numRef>
              <c:f>'Slide 5'!$B$4:$G$4</c:f>
              <c:numCache>
                <c:formatCode>#,##0</c:formatCode>
                <c:ptCount val="6"/>
                <c:pt idx="0">
                  <c:v>41632</c:v>
                </c:pt>
                <c:pt idx="1">
                  <c:v>41841</c:v>
                </c:pt>
                <c:pt idx="2">
                  <c:v>42390</c:v>
                </c:pt>
                <c:pt idx="3">
                  <c:v>42132</c:v>
                </c:pt>
                <c:pt idx="4">
                  <c:v>41886</c:v>
                </c:pt>
                <c:pt idx="5">
                  <c:v>41461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324304"/>
        <c:axId val="322315288"/>
      </c:lineChart>
      <c:catAx>
        <c:axId val="322324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22315288"/>
        <c:crosses val="autoZero"/>
        <c:auto val="1"/>
        <c:lblAlgn val="ctr"/>
        <c:lblOffset val="100"/>
        <c:noMultiLvlLbl val="0"/>
      </c:catAx>
      <c:valAx>
        <c:axId val="322315288"/>
        <c:scaling>
          <c:orientation val="minMax"/>
          <c:max val="50000"/>
          <c:min val="30000"/>
        </c:scaling>
        <c:delete val="0"/>
        <c:axPos val="l"/>
        <c:numFmt formatCode="#,##0" sourceLinked="1"/>
        <c:majorTickMark val="out"/>
        <c:minorTickMark val="none"/>
        <c:tickLblPos val="nextTo"/>
        <c:crossAx val="322324304"/>
        <c:crosses val="autoZero"/>
        <c:crossBetween val="between"/>
        <c:majorUnit val="5000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'Slide 5'!$A$5</c:f>
              <c:strCache>
                <c:ptCount val="1"/>
                <c:pt idx="0">
                  <c:v>Community Colleges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pPr>
              <a:solidFill>
                <a:schemeClr val="accent3"/>
              </a:solidFill>
              <a:ln w="28575" cap="rnd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3333333333333398E-2"/>
                  <c:y val="-7.4102484708825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9285714285715339E-3"/>
                  <c:y val="-7.4102484708825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rnd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5'!$B$2:$G$2</c:f>
              <c:strCache>
                <c:ptCount val="6"/>
                <c:pt idx="0">
                  <c:v>Fall-2011</c:v>
                </c:pt>
                <c:pt idx="1">
                  <c:v>Fall-2012</c:v>
                </c:pt>
                <c:pt idx="2">
                  <c:v>Fall-2013</c:v>
                </c:pt>
                <c:pt idx="3">
                  <c:v>Fall-2014</c:v>
                </c:pt>
                <c:pt idx="4">
                  <c:v>Fall-2015</c:v>
                </c:pt>
                <c:pt idx="5">
                  <c:v>Fall 2016</c:v>
                </c:pt>
              </c:strCache>
            </c:strRef>
          </c:cat>
          <c:val>
            <c:numRef>
              <c:f>'Slide 5'!$B$5:$G$5</c:f>
              <c:numCache>
                <c:formatCode>#,##0</c:formatCode>
                <c:ptCount val="6"/>
                <c:pt idx="0">
                  <c:v>100442</c:v>
                </c:pt>
                <c:pt idx="1">
                  <c:v>100798</c:v>
                </c:pt>
                <c:pt idx="2">
                  <c:v>99786</c:v>
                </c:pt>
                <c:pt idx="3">
                  <c:v>96888</c:v>
                </c:pt>
                <c:pt idx="4">
                  <c:v>92671</c:v>
                </c:pt>
                <c:pt idx="5">
                  <c:v>87711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2321560"/>
        <c:axId val="322321168"/>
      </c:lineChart>
      <c:catAx>
        <c:axId val="3223215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rnd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21168"/>
        <c:crosses val="autoZero"/>
        <c:auto val="1"/>
        <c:lblAlgn val="ctr"/>
        <c:lblOffset val="100"/>
        <c:noMultiLvlLbl val="0"/>
      </c:catAx>
      <c:valAx>
        <c:axId val="322321168"/>
        <c:scaling>
          <c:orientation val="minMax"/>
          <c:max val="110000"/>
          <c:min val="800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 w="6350" cap="rnd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321560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rnd" cmpd="sng" algn="ctr">
      <a:noFill/>
      <a:prstDash val="solid"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'Slide 5'!$A$3</c:f>
              <c:strCache>
                <c:ptCount val="1"/>
                <c:pt idx="0">
                  <c:v>University of Massachusetts</c:v>
                </c:pt>
              </c:strCache>
            </c:strRef>
          </c:tx>
          <c:spPr>
            <a:ln w="28575">
              <a:solidFill>
                <a:schemeClr val="accent4"/>
              </a:solidFill>
            </a:ln>
          </c:spPr>
          <c:marker>
            <c:spPr>
              <a:solidFill>
                <a:schemeClr val="accent4"/>
              </a:solidFill>
              <a:ln w="28575">
                <a:solidFill>
                  <a:schemeClr val="accent4"/>
                </a:solidFill>
              </a:ln>
            </c:spPr>
          </c:marker>
          <c:dLbls>
            <c:dLbl>
              <c:idx val="0"/>
              <c:layout>
                <c:manualLayout>
                  <c:x val="-6.4327485380116955E-2"/>
                  <c:y val="4.9603174603174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7543859649122709E-2"/>
                  <c:y val="-6.4484126984127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5'!$B$2:$G$2</c:f>
              <c:strCache>
                <c:ptCount val="6"/>
                <c:pt idx="0">
                  <c:v>Fall-2011</c:v>
                </c:pt>
                <c:pt idx="1">
                  <c:v>Fall-2012</c:v>
                </c:pt>
                <c:pt idx="2">
                  <c:v>Fall-2013</c:v>
                </c:pt>
                <c:pt idx="3">
                  <c:v>Fall-2014</c:v>
                </c:pt>
                <c:pt idx="4">
                  <c:v>Fall-2015</c:v>
                </c:pt>
                <c:pt idx="5">
                  <c:v>Fall 2016</c:v>
                </c:pt>
              </c:strCache>
            </c:strRef>
          </c:cat>
          <c:val>
            <c:numRef>
              <c:f>'Slide 5'!$B$3:$G$3</c:f>
              <c:numCache>
                <c:formatCode>#,##0</c:formatCode>
                <c:ptCount val="6"/>
                <c:pt idx="0">
                  <c:v>52986</c:v>
                </c:pt>
                <c:pt idx="1">
                  <c:v>53901</c:v>
                </c:pt>
                <c:pt idx="2">
                  <c:v>54671</c:v>
                </c:pt>
                <c:pt idx="3">
                  <c:v>55351</c:v>
                </c:pt>
                <c:pt idx="4">
                  <c:v>56187</c:v>
                </c:pt>
                <c:pt idx="5">
                  <c:v>56931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5738216"/>
        <c:axId val="325742920"/>
      </c:lineChart>
      <c:catAx>
        <c:axId val="325738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25742920"/>
        <c:crosses val="autoZero"/>
        <c:auto val="1"/>
        <c:lblAlgn val="ctr"/>
        <c:lblOffset val="100"/>
        <c:noMultiLvlLbl val="0"/>
      </c:catAx>
      <c:valAx>
        <c:axId val="325742920"/>
        <c:scaling>
          <c:orientation val="minMax"/>
          <c:max val="60000"/>
          <c:min val="40000"/>
        </c:scaling>
        <c:delete val="0"/>
        <c:axPos val="l"/>
        <c:numFmt formatCode="#,##0" sourceLinked="1"/>
        <c:majorTickMark val="out"/>
        <c:minorTickMark val="none"/>
        <c:tickLblPos val="nextTo"/>
        <c:crossAx val="325738216"/>
        <c:crosses val="autoZero"/>
        <c:crossBetween val="between"/>
        <c:majorUnit val="5000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State University Year-to-Year </a:t>
            </a:r>
            <a:br>
              <a:rPr lang="en-US"/>
            </a:br>
            <a:r>
              <a:rPr lang="en-US"/>
              <a:t>Fall Undergraduate Enrollment Change</a:t>
            </a:r>
          </a:p>
        </c:rich>
      </c:tx>
      <c:layout>
        <c:manualLayout>
          <c:xMode val="edge"/>
          <c:yMode val="edge"/>
          <c:x val="0.29705182488981341"/>
          <c:y val="2.84706975993448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7'!$B$21:$K$21</c:f>
              <c:strCache>
                <c:ptCount val="10"/>
                <c:pt idx="0">
                  <c:v>06–07</c:v>
                </c:pt>
                <c:pt idx="1">
                  <c:v>07–08</c:v>
                </c:pt>
                <c:pt idx="2">
                  <c:v>08–09</c:v>
                </c:pt>
                <c:pt idx="3">
                  <c:v>09–10</c:v>
                </c:pt>
                <c:pt idx="4">
                  <c:v>10–11</c:v>
                </c:pt>
                <c:pt idx="5">
                  <c:v>11–12</c:v>
                </c:pt>
                <c:pt idx="6">
                  <c:v>12–13</c:v>
                </c:pt>
                <c:pt idx="7">
                  <c:v>13–14</c:v>
                </c:pt>
                <c:pt idx="8">
                  <c:v>14–15</c:v>
                </c:pt>
                <c:pt idx="9">
                  <c:v>15–16</c:v>
                </c:pt>
              </c:strCache>
            </c:strRef>
          </c:cat>
          <c:val>
            <c:numRef>
              <c:f>'Slide 7'!$B$22:$K$22</c:f>
              <c:numCache>
                <c:formatCode>0.0%</c:formatCode>
                <c:ptCount val="10"/>
                <c:pt idx="0">
                  <c:v>1.7607162235485623E-2</c:v>
                </c:pt>
                <c:pt idx="1">
                  <c:v>2.9086352608707251E-2</c:v>
                </c:pt>
                <c:pt idx="2">
                  <c:v>2.6165803108808287E-2</c:v>
                </c:pt>
                <c:pt idx="3">
                  <c:v>2.2772027265841974E-2</c:v>
                </c:pt>
                <c:pt idx="4">
                  <c:v>2.7646129541864153E-2</c:v>
                </c:pt>
                <c:pt idx="5">
                  <c:v>5.0201767870868561E-3</c:v>
                </c:pt>
                <c:pt idx="6">
                  <c:v>1.3121101312110143E-2</c:v>
                </c:pt>
                <c:pt idx="7">
                  <c:v>-6.0863411181882538E-3</c:v>
                </c:pt>
                <c:pt idx="8">
                  <c:v>-5.8387923668470534E-3</c:v>
                </c:pt>
                <c:pt idx="9">
                  <c:v>-1.0146588358878866E-2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49192"/>
        <c:axId val="325744488"/>
      </c:barChart>
      <c:catAx>
        <c:axId val="325749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325744488"/>
        <c:crosses val="autoZero"/>
        <c:auto val="1"/>
        <c:lblAlgn val="ctr"/>
        <c:lblOffset val="100"/>
        <c:noMultiLvlLbl val="0"/>
      </c:catAx>
      <c:valAx>
        <c:axId val="325744488"/>
        <c:scaling>
          <c:orientation val="minMax"/>
        </c:scaling>
        <c:delete val="0"/>
        <c:axPos val="l"/>
        <c:numFmt formatCode="0.0%" sourceLinked="0"/>
        <c:majorTickMark val="out"/>
        <c:minorTickMark val="none"/>
        <c:tickLblPos val="nextTo"/>
        <c:crossAx val="325749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Community College Year to Year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aseline="0" dirty="0" smtClean="0"/>
              <a:t>Fall </a:t>
            </a:r>
            <a:r>
              <a:rPr lang="en-US" baseline="0" dirty="0"/>
              <a:t>Undergraduate Enrollment Change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8'!$A$22</c:f>
              <c:strCache>
                <c:ptCount val="1"/>
                <c:pt idx="0">
                  <c:v>Community Colleges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8'!$B$21:$K$21</c:f>
              <c:strCache>
                <c:ptCount val="10"/>
                <c:pt idx="0">
                  <c:v>06–07</c:v>
                </c:pt>
                <c:pt idx="1">
                  <c:v>07–08</c:v>
                </c:pt>
                <c:pt idx="2">
                  <c:v>08–09</c:v>
                </c:pt>
                <c:pt idx="3">
                  <c:v>09–10</c:v>
                </c:pt>
                <c:pt idx="4">
                  <c:v>10–11</c:v>
                </c:pt>
                <c:pt idx="5">
                  <c:v>11–12</c:v>
                </c:pt>
                <c:pt idx="6">
                  <c:v>12–13</c:v>
                </c:pt>
                <c:pt idx="7">
                  <c:v>13–14</c:v>
                </c:pt>
                <c:pt idx="8">
                  <c:v>14–15</c:v>
                </c:pt>
                <c:pt idx="9">
                  <c:v>15–16</c:v>
                </c:pt>
              </c:strCache>
            </c:strRef>
          </c:cat>
          <c:val>
            <c:numRef>
              <c:f>'Slide 8'!$B$22:$K$22</c:f>
              <c:numCache>
                <c:formatCode>0.0%</c:formatCode>
                <c:ptCount val="10"/>
                <c:pt idx="0">
                  <c:v>3.5628698586589735E-2</c:v>
                </c:pt>
                <c:pt idx="1">
                  <c:v>4.9987013293664853E-2</c:v>
                </c:pt>
                <c:pt idx="2">
                  <c:v>0.10265809121165782</c:v>
                </c:pt>
                <c:pt idx="3">
                  <c:v>2.461607488834051E-2</c:v>
                </c:pt>
                <c:pt idx="4">
                  <c:v>-3.7818471337579631E-4</c:v>
                </c:pt>
                <c:pt idx="5">
                  <c:v>3.54433404352761E-3</c:v>
                </c:pt>
                <c:pt idx="6">
                  <c:v>-1.0039881743685397E-2</c:v>
                </c:pt>
                <c:pt idx="7">
                  <c:v>-2.9042150201431055E-2</c:v>
                </c:pt>
                <c:pt idx="8">
                  <c:v>-4.3524481875980514E-2</c:v>
                </c:pt>
                <c:pt idx="9">
                  <c:v>-5.3522676997118865E-2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42528"/>
        <c:axId val="325746056"/>
      </c:barChart>
      <c:catAx>
        <c:axId val="325742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400" b="1"/>
            </a:pPr>
            <a:endParaRPr lang="en-US"/>
          </a:p>
        </c:txPr>
        <c:crossAx val="325746056"/>
        <c:crosses val="autoZero"/>
        <c:auto val="1"/>
        <c:lblAlgn val="ctr"/>
        <c:lblOffset val="100"/>
        <c:noMultiLvlLbl val="0"/>
      </c:catAx>
      <c:valAx>
        <c:axId val="325746056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325742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Fall Undergraduate Enrollment 1988 - 2016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'Slide 9'!$A$4</c:f>
              <c:strCache>
                <c:ptCount val="1"/>
                <c:pt idx="0">
                  <c:v>Community Colleges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'Slide 9'!$B$3:$I$3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9'!$B$4:$I$4</c:f>
              <c:numCache>
                <c:formatCode>_(* #,##0_);_(* \(#,##0\);_(* "-"??_);_(@_)</c:formatCode>
                <c:ptCount val="8"/>
                <c:pt idx="0">
                  <c:v>72774</c:v>
                </c:pt>
                <c:pt idx="1">
                  <c:v>74098</c:v>
                </c:pt>
                <c:pt idx="2">
                  <c:v>66779</c:v>
                </c:pt>
                <c:pt idx="3">
                  <c:v>76716</c:v>
                </c:pt>
                <c:pt idx="4">
                  <c:v>81446</c:v>
                </c:pt>
                <c:pt idx="5">
                  <c:v>88936</c:v>
                </c:pt>
                <c:pt idx="6">
                  <c:v>100798</c:v>
                </c:pt>
                <c:pt idx="7">
                  <c:v>87711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9'!$A$5</c:f>
              <c:strCache>
                <c:ptCount val="1"/>
                <c:pt idx="0">
                  <c:v>State Universities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'Slide 9'!$B$3:$I$3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9'!$B$5:$I$5</c:f>
              <c:numCache>
                <c:formatCode>_(* #,##0_);_(* \(#,##0\);_(* "-"??_);_(@_)</c:formatCode>
                <c:ptCount val="8"/>
                <c:pt idx="0">
                  <c:v>42280</c:v>
                </c:pt>
                <c:pt idx="1">
                  <c:v>40973</c:v>
                </c:pt>
                <c:pt idx="2">
                  <c:v>37032</c:v>
                </c:pt>
                <c:pt idx="3">
                  <c:v>33922</c:v>
                </c:pt>
                <c:pt idx="4">
                  <c:v>35026</c:v>
                </c:pt>
                <c:pt idx="5">
                  <c:v>38600</c:v>
                </c:pt>
                <c:pt idx="6">
                  <c:v>41841</c:v>
                </c:pt>
                <c:pt idx="7">
                  <c:v>41461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'Slide 9'!$A$6</c:f>
              <c:strCache>
                <c:ptCount val="1"/>
                <c:pt idx="0">
                  <c:v>UMass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'Slide 9'!$B$3:$I$3</c:f>
              <c:numCache>
                <c:formatCode>General</c:formatCode>
                <c:ptCount val="8"/>
                <c:pt idx="0">
                  <c:v>1988</c:v>
                </c:pt>
                <c:pt idx="1">
                  <c:v>1992</c:v>
                </c:pt>
                <c:pt idx="2">
                  <c:v>1996</c:v>
                </c:pt>
                <c:pt idx="3">
                  <c:v>2000</c:v>
                </c:pt>
                <c:pt idx="4">
                  <c:v>2004</c:v>
                </c:pt>
                <c:pt idx="5">
                  <c:v>2008</c:v>
                </c:pt>
                <c:pt idx="6">
                  <c:v>2012</c:v>
                </c:pt>
                <c:pt idx="7">
                  <c:v>2016</c:v>
                </c:pt>
              </c:numCache>
            </c:numRef>
          </c:cat>
          <c:val>
            <c:numRef>
              <c:f>'Slide 9'!$B$6:$I$6</c:f>
              <c:numCache>
                <c:formatCode>_(* #,##0_);_(* \(#,##0\);_(* "-"??_);_(@_)</c:formatCode>
                <c:ptCount val="8"/>
                <c:pt idx="0">
                  <c:v>51620</c:v>
                </c:pt>
                <c:pt idx="1">
                  <c:v>46342</c:v>
                </c:pt>
                <c:pt idx="2">
                  <c:v>44727</c:v>
                </c:pt>
                <c:pt idx="3">
                  <c:v>45469</c:v>
                </c:pt>
                <c:pt idx="4">
                  <c:v>43750</c:v>
                </c:pt>
                <c:pt idx="5">
                  <c:v>48705</c:v>
                </c:pt>
                <c:pt idx="6">
                  <c:v>53901</c:v>
                </c:pt>
                <c:pt idx="7">
                  <c:v>56931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5737824"/>
        <c:axId val="325739392"/>
      </c:lineChart>
      <c:catAx>
        <c:axId val="32573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5739392"/>
        <c:crosses val="autoZero"/>
        <c:auto val="1"/>
        <c:lblAlgn val="ctr"/>
        <c:lblOffset val="100"/>
        <c:noMultiLvlLbl val="0"/>
      </c:catAx>
      <c:valAx>
        <c:axId val="325739392"/>
        <c:scaling>
          <c:orientation val="minMax"/>
          <c:max val="110000"/>
          <c:min val="30000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crossAx val="325737824"/>
        <c:crosses val="autoZero"/>
        <c:crossBetween val="between"/>
        <c:majorUnit val="10000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Community College Headcount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'Slide 10'!$B$23</c:f>
              <c:strCache>
                <c:ptCount val="1"/>
                <c:pt idx="0">
                  <c:v>Fall Headcount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'Slide 10'!$C$22:$K$22</c:f>
              <c:strCache>
                <c:ptCount val="9"/>
                <c:pt idx="0">
                  <c:v>Fall 06/FY07</c:v>
                </c:pt>
                <c:pt idx="1">
                  <c:v>Fall 07/FY08</c:v>
                </c:pt>
                <c:pt idx="2">
                  <c:v>Fall 08/FY09</c:v>
                </c:pt>
                <c:pt idx="3">
                  <c:v>Fall 09/FY10</c:v>
                </c:pt>
                <c:pt idx="4">
                  <c:v>Fall 10/FY11</c:v>
                </c:pt>
                <c:pt idx="5">
                  <c:v>Fall 11/FY12</c:v>
                </c:pt>
                <c:pt idx="6">
                  <c:v>Fall 12/FY13</c:v>
                </c:pt>
                <c:pt idx="7">
                  <c:v>Fall 13/FY14</c:v>
                </c:pt>
                <c:pt idx="8">
                  <c:v>Fall 14/FY15</c:v>
                </c:pt>
              </c:strCache>
            </c:strRef>
          </c:cat>
          <c:val>
            <c:numRef>
              <c:f>'Slide 10'!$C$23:$K$23</c:f>
              <c:numCache>
                <c:formatCode>#,##0</c:formatCode>
                <c:ptCount val="9"/>
                <c:pt idx="0">
                  <c:v>81788</c:v>
                </c:pt>
                <c:pt idx="1">
                  <c:v>84702</c:v>
                </c:pt>
                <c:pt idx="2">
                  <c:v>88936</c:v>
                </c:pt>
                <c:pt idx="3">
                  <c:v>98066</c:v>
                </c:pt>
                <c:pt idx="4">
                  <c:v>100480</c:v>
                </c:pt>
                <c:pt idx="5">
                  <c:v>100442</c:v>
                </c:pt>
                <c:pt idx="6">
                  <c:v>100798</c:v>
                </c:pt>
                <c:pt idx="7">
                  <c:v>99786</c:v>
                </c:pt>
                <c:pt idx="8">
                  <c:v>96888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'Slide 10'!$B$24</c:f>
              <c:strCache>
                <c:ptCount val="1"/>
                <c:pt idx="0">
                  <c:v>Annual Headcount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'Slide 10'!$C$22:$K$22</c:f>
              <c:strCache>
                <c:ptCount val="9"/>
                <c:pt idx="0">
                  <c:v>Fall 06/FY07</c:v>
                </c:pt>
                <c:pt idx="1">
                  <c:v>Fall 07/FY08</c:v>
                </c:pt>
                <c:pt idx="2">
                  <c:v>Fall 08/FY09</c:v>
                </c:pt>
                <c:pt idx="3">
                  <c:v>Fall 09/FY10</c:v>
                </c:pt>
                <c:pt idx="4">
                  <c:v>Fall 10/FY11</c:v>
                </c:pt>
                <c:pt idx="5">
                  <c:v>Fall 11/FY12</c:v>
                </c:pt>
                <c:pt idx="6">
                  <c:v>Fall 12/FY13</c:v>
                </c:pt>
                <c:pt idx="7">
                  <c:v>Fall 13/FY14</c:v>
                </c:pt>
                <c:pt idx="8">
                  <c:v>Fall 14/FY15</c:v>
                </c:pt>
              </c:strCache>
            </c:strRef>
          </c:cat>
          <c:val>
            <c:numRef>
              <c:f>'Slide 10'!$C$24:$K$24</c:f>
              <c:numCache>
                <c:formatCode>#,##0</c:formatCode>
                <c:ptCount val="9"/>
                <c:pt idx="0">
                  <c:v>118363</c:v>
                </c:pt>
                <c:pt idx="1">
                  <c:v>121507</c:v>
                </c:pt>
                <c:pt idx="2">
                  <c:v>127844</c:v>
                </c:pt>
                <c:pt idx="3">
                  <c:v>137509</c:v>
                </c:pt>
                <c:pt idx="4">
                  <c:v>138688</c:v>
                </c:pt>
                <c:pt idx="5">
                  <c:v>138972</c:v>
                </c:pt>
                <c:pt idx="6">
                  <c:v>139483</c:v>
                </c:pt>
                <c:pt idx="7">
                  <c:v>137731</c:v>
                </c:pt>
                <c:pt idx="8">
                  <c:v>132642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747624"/>
        <c:axId val="325748800"/>
        <c:extLst/>
      </c:lineChart>
      <c:catAx>
        <c:axId val="32574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48800"/>
        <c:crosses val="autoZero"/>
        <c:auto val="1"/>
        <c:lblAlgn val="ctr"/>
        <c:lblOffset val="100"/>
        <c:noMultiLvlLbl val="0"/>
      </c:catAx>
      <c:valAx>
        <c:axId val="325748800"/>
        <c:scaling>
          <c:orientation val="minMax"/>
          <c:min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47624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By Segment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9858156028368784"/>
                  <c:y val="0.209580838323353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205673758865249"/>
                      <c:h val="0.2425149700598802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23771416205952978"/>
                  <c:y val="-0.128646093639492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7021276595744686"/>
                  <c:y val="4.038851430996278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37588652482268"/>
                      <c:h val="0.2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State Universities</c:v>
                </c:pt>
                <c:pt idx="1">
                  <c:v>UMass</c:v>
                </c:pt>
                <c:pt idx="2">
                  <c:v>Community Colleges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0.22</c:v>
                </c:pt>
                <c:pt idx="1">
                  <c:v>0.28000000000000008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By Race/Ethnicity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475163343943714"/>
                  <c:y val="4.05360931679947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6170212765957"/>
                      <c:h val="0.1616766467065868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26223404255319122"/>
                  <c:y val="-0.1501725682493281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African American</c:v>
                </c:pt>
                <c:pt idx="1">
                  <c:v>Latino/a</c:v>
                </c:pt>
                <c:pt idx="2">
                  <c:v>White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0.11</c:v>
                </c:pt>
                <c:pt idx="1">
                  <c:v>0.17</c:v>
                </c:pt>
                <c:pt idx="2">
                  <c:v>0.63000000000000023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'Slide 15 -Segment'!$A$17</c:f>
              <c:strCache>
                <c:ptCount val="1"/>
                <c:pt idx="0">
                  <c:v>Community Colleges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15 -Segment'!$B$14:$D$14</c:f>
              <c:strCache>
                <c:ptCount val="3"/>
                <c:pt idx="0">
                  <c:v>Fall-2009</c:v>
                </c:pt>
                <c:pt idx="1">
                  <c:v>Fall-2012</c:v>
                </c:pt>
                <c:pt idx="2">
                  <c:v>Fall-2015</c:v>
                </c:pt>
              </c:strCache>
            </c:strRef>
          </c:cat>
          <c:val>
            <c:numRef>
              <c:f>'Slide 15 -Segment'!$B$17:$D$17</c:f>
              <c:numCache>
                <c:formatCode>#,##0.00%</c:formatCode>
                <c:ptCount val="3"/>
                <c:pt idx="0">
                  <c:v>0.59167553191400002</c:v>
                </c:pt>
                <c:pt idx="1">
                  <c:v>0.56059475444200002</c:v>
                </c:pt>
                <c:pt idx="2">
                  <c:v>0.50550033916299975</c:v>
                </c:pt>
              </c:numCache>
            </c:numRef>
          </c:val>
        </c:ser>
        <c:ser>
          <c:idx val="1"/>
          <c:order val="1"/>
          <c:tx>
            <c:strRef>
              <c:f>'Slide 15 -Segment'!$A$16</c:f>
              <c:strCache>
                <c:ptCount val="1"/>
                <c:pt idx="0">
                  <c:v>State Universities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15 -Segment'!$B$14:$D$14</c:f>
              <c:strCache>
                <c:ptCount val="3"/>
                <c:pt idx="0">
                  <c:v>Fall-2009</c:v>
                </c:pt>
                <c:pt idx="1">
                  <c:v>Fall-2012</c:v>
                </c:pt>
                <c:pt idx="2">
                  <c:v>Fall-2015</c:v>
                </c:pt>
              </c:strCache>
            </c:strRef>
          </c:cat>
          <c:val>
            <c:numRef>
              <c:f>'Slide 15 -Segment'!$B$16:$D$16</c:f>
              <c:numCache>
                <c:formatCode>#,##0.00%</c:formatCode>
                <c:ptCount val="3"/>
                <c:pt idx="0">
                  <c:v>0.18037234042500006</c:v>
                </c:pt>
                <c:pt idx="1">
                  <c:v>0.19022745488200007</c:v>
                </c:pt>
                <c:pt idx="2">
                  <c:v>0.21594361046300006</c:v>
                </c:pt>
              </c:numCache>
            </c:numRef>
          </c:val>
        </c:ser>
        <c:ser>
          <c:idx val="0"/>
          <c:order val="2"/>
          <c:tx>
            <c:strRef>
              <c:f>'Slide 15 -Segment'!$A$15</c:f>
              <c:strCache>
                <c:ptCount val="1"/>
                <c:pt idx="0">
                  <c:v>University of Massachusetts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15 -Segment'!$B$14:$D$14</c:f>
              <c:strCache>
                <c:ptCount val="3"/>
                <c:pt idx="0">
                  <c:v>Fall-2009</c:v>
                </c:pt>
                <c:pt idx="1">
                  <c:v>Fall-2012</c:v>
                </c:pt>
                <c:pt idx="2">
                  <c:v>Fall-2015</c:v>
                </c:pt>
              </c:strCache>
            </c:strRef>
          </c:cat>
          <c:val>
            <c:numRef>
              <c:f>'Slide 15 -Segment'!$B$15:$D$15</c:f>
              <c:numCache>
                <c:formatCode>#,##0.00%</c:formatCode>
                <c:ptCount val="3"/>
                <c:pt idx="0">
                  <c:v>0.227952127659</c:v>
                </c:pt>
                <c:pt idx="1">
                  <c:v>0.24917779067500001</c:v>
                </c:pt>
                <c:pt idx="2">
                  <c:v>0.27855605037300002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735864"/>
        <c:axId val="325741352"/>
      </c:barChart>
      <c:catAx>
        <c:axId val="32573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41352"/>
        <c:crosses val="autoZero"/>
        <c:auto val="1"/>
        <c:lblAlgn val="ctr"/>
        <c:lblOffset val="100"/>
        <c:noMultiLvlLbl val="0"/>
      </c:catAx>
      <c:valAx>
        <c:axId val="3257413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3586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Percent of First-Time Undergraduates Enrolled Part-Time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9990817979435737E-2"/>
          <c:y val="0.2137238845144358"/>
          <c:w val="0.74212243271571265"/>
          <c:h val="0.662539482564679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16 PT'!$B$5</c:f>
              <c:strCache>
                <c:ptCount val="1"/>
                <c:pt idx="0">
                  <c:v>Fall-2009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16 PT'!$A$6:$A$9</c:f>
              <c:strCache>
                <c:ptCount val="4"/>
                <c:pt idx="0">
                  <c:v>University of Massachusetts</c:v>
                </c:pt>
                <c:pt idx="1">
                  <c:v>State University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16 PT'!$B$6:$B$9</c:f>
              <c:numCache>
                <c:formatCode>#,##0.0%</c:formatCode>
                <c:ptCount val="4"/>
                <c:pt idx="0" formatCode="0.00%">
                  <c:v>1.1800000000000005E-2</c:v>
                </c:pt>
                <c:pt idx="1">
                  <c:v>9.0000000000000028E-3</c:v>
                </c:pt>
                <c:pt idx="2">
                  <c:v>0.32980000000000015</c:v>
                </c:pt>
                <c:pt idx="3">
                  <c:v>0.19939999999999999</c:v>
                </c:pt>
              </c:numCache>
            </c:numRef>
          </c:val>
        </c:ser>
        <c:ser>
          <c:idx val="1"/>
          <c:order val="1"/>
          <c:tx>
            <c:strRef>
              <c:f>'Slide 16 PT'!$C$5</c:f>
              <c:strCache>
                <c:ptCount val="1"/>
                <c:pt idx="0">
                  <c:v>Fall-2012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'Slide 16 PT'!$A$6:$A$9</c:f>
              <c:strCache>
                <c:ptCount val="4"/>
                <c:pt idx="0">
                  <c:v>University of Massachusetts</c:v>
                </c:pt>
                <c:pt idx="1">
                  <c:v>State University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16 PT'!$C$6:$C$9</c:f>
              <c:numCache>
                <c:formatCode>#,##0.0%</c:formatCode>
                <c:ptCount val="4"/>
                <c:pt idx="0" formatCode="0.00%">
                  <c:v>1.6400000000000001E-2</c:v>
                </c:pt>
                <c:pt idx="1">
                  <c:v>1.0900000000000003E-2</c:v>
                </c:pt>
                <c:pt idx="2">
                  <c:v>0.38340000000000013</c:v>
                </c:pt>
                <c:pt idx="3">
                  <c:v>0.22109999999999999</c:v>
                </c:pt>
              </c:numCache>
            </c:numRef>
          </c:val>
        </c:ser>
        <c:ser>
          <c:idx val="2"/>
          <c:order val="2"/>
          <c:tx>
            <c:strRef>
              <c:f>'Slide 16 PT'!$D$5</c:f>
              <c:strCache>
                <c:ptCount val="1"/>
                <c:pt idx="0">
                  <c:v>Fall-2015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16 PT'!$A$6:$A$9</c:f>
              <c:strCache>
                <c:ptCount val="4"/>
                <c:pt idx="0">
                  <c:v>University of Massachusetts</c:v>
                </c:pt>
                <c:pt idx="1">
                  <c:v>State University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16 PT'!$D$6:$D$9</c:f>
              <c:numCache>
                <c:formatCode>#,##0.0%</c:formatCode>
                <c:ptCount val="4"/>
                <c:pt idx="0" formatCode="0.00%">
                  <c:v>2.0299999999999999E-2</c:v>
                </c:pt>
                <c:pt idx="1">
                  <c:v>1.0100000000000001E-2</c:v>
                </c:pt>
                <c:pt idx="2">
                  <c:v>0.39290000000000025</c:v>
                </c:pt>
                <c:pt idx="3">
                  <c:v>0.20640000000000006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48408"/>
        <c:axId val="325744096"/>
      </c:barChart>
      <c:catAx>
        <c:axId val="325748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44096"/>
        <c:crosses val="autoZero"/>
        <c:auto val="1"/>
        <c:lblAlgn val="ctr"/>
        <c:lblOffset val="100"/>
        <c:noMultiLvlLbl val="0"/>
      </c:catAx>
      <c:valAx>
        <c:axId val="325744096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48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Average Age of First-Time Students, Fall 2015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8.8744455740891834E-2"/>
          <c:y val="0.12431999911216166"/>
          <c:w val="0.75858049879766198"/>
          <c:h val="0.78412012451931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17 Age'!$B$3</c:f>
              <c:strCache>
                <c:ptCount val="1"/>
                <c:pt idx="0">
                  <c:v>Full Time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17 Age'!$A$4:$A$7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17 Age'!$B$4:$B$7</c:f>
              <c:numCache>
                <c:formatCode>_(* #,##0.0_);_(* \(#,##0.0\);_(* "-"??_);_(@_)</c:formatCode>
                <c:ptCount val="4"/>
                <c:pt idx="0">
                  <c:v>18.600000000000001</c:v>
                </c:pt>
                <c:pt idx="1">
                  <c:v>18.600000000000001</c:v>
                </c:pt>
                <c:pt idx="2">
                  <c:v>20.3</c:v>
                </c:pt>
                <c:pt idx="3">
                  <c:v>19.3</c:v>
                </c:pt>
              </c:numCache>
            </c:numRef>
          </c:val>
        </c:ser>
        <c:ser>
          <c:idx val="1"/>
          <c:order val="1"/>
          <c:tx>
            <c:strRef>
              <c:f>'Slide 17 Age'!$C$3</c:f>
              <c:strCache>
                <c:ptCount val="1"/>
                <c:pt idx="0">
                  <c:v>Part Time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17 Age'!$A$4:$A$7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17 Age'!$C$4:$C$7</c:f>
              <c:numCache>
                <c:formatCode>_(* #,##0.0_);_(* \(#,##0.0\);_(* "-"??_);_(@_)</c:formatCode>
                <c:ptCount val="4"/>
                <c:pt idx="0">
                  <c:v>20.3</c:v>
                </c:pt>
                <c:pt idx="1">
                  <c:v>21.8</c:v>
                </c:pt>
                <c:pt idx="2">
                  <c:v>23.7</c:v>
                </c:pt>
                <c:pt idx="3">
                  <c:v>23.6</c:v>
                </c:pt>
              </c:numCache>
            </c:numRef>
          </c:val>
        </c:ser>
        <c:ser>
          <c:idx val="2"/>
          <c:order val="2"/>
          <c:tx>
            <c:strRef>
              <c:f>'Slide 17 Age'!$D$3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17 Age'!$A$4:$A$7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17 Age'!$D$4:$D$7</c:f>
              <c:numCache>
                <c:formatCode>_(* #,##0.0_);_(* \(#,##0.0\);_(* "-"??_);_(@_)</c:formatCode>
                <c:ptCount val="4"/>
                <c:pt idx="0">
                  <c:v>18.600000000000001</c:v>
                </c:pt>
                <c:pt idx="1">
                  <c:v>18.600000000000001</c:v>
                </c:pt>
                <c:pt idx="2">
                  <c:v>21.7</c:v>
                </c:pt>
                <c:pt idx="3">
                  <c:v>20.2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43704"/>
        <c:axId val="325743312"/>
      </c:barChart>
      <c:catAx>
        <c:axId val="325743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43312"/>
        <c:crosses val="autoZero"/>
        <c:auto val="1"/>
        <c:lblAlgn val="ctr"/>
        <c:lblOffset val="100"/>
        <c:noMultiLvlLbl val="0"/>
      </c:catAx>
      <c:valAx>
        <c:axId val="325743312"/>
        <c:scaling>
          <c:orientation val="minMax"/>
          <c:min val="10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437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/>
              <a:t>Percent of First-Time Undergraduates Who Were Women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9990817979435737E-2"/>
          <c:y val="0.21372388451443591"/>
          <c:w val="0.74212243271571265"/>
          <c:h val="0.6625394825646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18 Gender'!$B$4</c:f>
              <c:strCache>
                <c:ptCount val="1"/>
                <c:pt idx="0">
                  <c:v>Fall 2009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18 Gender'!$A$5:$A$8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18 Gender'!$B$5:$B$8</c:f>
              <c:numCache>
                <c:formatCode>#,##0.0%</c:formatCode>
                <c:ptCount val="4"/>
                <c:pt idx="0">
                  <c:v>0.48360000000000009</c:v>
                </c:pt>
                <c:pt idx="1">
                  <c:v>0.57990000000000019</c:v>
                </c:pt>
                <c:pt idx="2">
                  <c:v>0.51529999999999998</c:v>
                </c:pt>
                <c:pt idx="3" formatCode="#,##0.00%">
                  <c:v>0.51970000000000005</c:v>
                </c:pt>
              </c:numCache>
            </c:numRef>
          </c:val>
        </c:ser>
        <c:ser>
          <c:idx val="1"/>
          <c:order val="1"/>
          <c:tx>
            <c:strRef>
              <c:f>'Slide 18 Gender'!$C$4</c:f>
              <c:strCache>
                <c:ptCount val="1"/>
                <c:pt idx="0">
                  <c:v>Fall 2012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'Slide 18 Gender'!$A$5:$A$8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18 Gender'!$C$5:$C$8</c:f>
              <c:numCache>
                <c:formatCode>#,##0.0%</c:formatCode>
                <c:ptCount val="4"/>
                <c:pt idx="0">
                  <c:v>0.4677</c:v>
                </c:pt>
                <c:pt idx="1">
                  <c:v>0.5827</c:v>
                </c:pt>
                <c:pt idx="2">
                  <c:v>0.52339999999999998</c:v>
                </c:pt>
                <c:pt idx="3" formatCode="#,##0.00%">
                  <c:v>0.52080000000000004</c:v>
                </c:pt>
              </c:numCache>
            </c:numRef>
          </c:val>
        </c:ser>
        <c:ser>
          <c:idx val="2"/>
          <c:order val="2"/>
          <c:tx>
            <c:strRef>
              <c:f>'Slide 18 Gender'!$D$4</c:f>
              <c:strCache>
                <c:ptCount val="1"/>
                <c:pt idx="0">
                  <c:v>Fall 2015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18 Gender'!$A$5:$A$8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18 Gender'!$D$5:$D$8</c:f>
              <c:numCache>
                <c:formatCode>#,##0.0%</c:formatCode>
                <c:ptCount val="4"/>
                <c:pt idx="0">
                  <c:v>0.46440000000000009</c:v>
                </c:pt>
                <c:pt idx="1">
                  <c:v>0.56610000000000005</c:v>
                </c:pt>
                <c:pt idx="2">
                  <c:v>0.51859999999999973</c:v>
                </c:pt>
                <c:pt idx="3" formatCode="#,##0.00%">
                  <c:v>0.51380000000000003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48016"/>
        <c:axId val="325734296"/>
      </c:barChart>
      <c:catAx>
        <c:axId val="32574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5734296"/>
        <c:crosses val="autoZero"/>
        <c:auto val="1"/>
        <c:lblAlgn val="ctr"/>
        <c:lblOffset val="100"/>
        <c:noMultiLvlLbl val="0"/>
      </c:catAx>
      <c:valAx>
        <c:axId val="325734296"/>
        <c:scaling>
          <c:orientation val="minMax"/>
        </c:scaling>
        <c:delete val="0"/>
        <c:axPos val="l"/>
        <c:numFmt formatCode="#,##0%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2574801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92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dirty="0"/>
              <a:t>Percent of First </a:t>
            </a:r>
            <a:r>
              <a:rPr lang="en-US" sz="1800" dirty="0" smtClean="0"/>
              <a:t>Time, </a:t>
            </a:r>
            <a:r>
              <a:rPr lang="en-US" sz="1800" dirty="0"/>
              <a:t>Full Time Student Receiving </a:t>
            </a:r>
            <a:r>
              <a:rPr lang="en-US" sz="1800" dirty="0" smtClean="0"/>
              <a:t>Pell Grants</a:t>
            </a:r>
            <a:endParaRPr lang="en-US" sz="1800" dirty="0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9990817979435737E-2"/>
          <c:y val="0.21372388451443591"/>
          <c:w val="0.74212243271571265"/>
          <c:h val="0.6625394825646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'Slide 19 Pell'!$B$4</c:f>
              <c:strCache>
                <c:ptCount val="1"/>
                <c:pt idx="0">
                  <c:v>Fall 2010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19 Pell'!$A$5:$A$8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19 Pell'!$B$5:$B$8</c:f>
              <c:numCache>
                <c:formatCode>#,##0.0%</c:formatCode>
                <c:ptCount val="4"/>
                <c:pt idx="0">
                  <c:v>0.27400000000000002</c:v>
                </c:pt>
                <c:pt idx="1">
                  <c:v>0.27600000000000002</c:v>
                </c:pt>
                <c:pt idx="2">
                  <c:v>0.46800000000000008</c:v>
                </c:pt>
                <c:pt idx="3">
                  <c:v>0.37100000000000011</c:v>
                </c:pt>
              </c:numCache>
            </c:numRef>
          </c:val>
        </c:ser>
        <c:ser>
          <c:idx val="1"/>
          <c:order val="1"/>
          <c:tx>
            <c:strRef>
              <c:f>'Slide 19 Pell'!$C$4</c:f>
              <c:strCache>
                <c:ptCount val="1"/>
                <c:pt idx="0">
                  <c:v>Fall 2012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'Slide 19 Pell'!$A$5:$A$8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19 Pell'!$C$5:$C$8</c:f>
              <c:numCache>
                <c:formatCode>#,##0.0%</c:formatCode>
                <c:ptCount val="4"/>
                <c:pt idx="0">
                  <c:v>0.30900000000000011</c:v>
                </c:pt>
                <c:pt idx="1">
                  <c:v>0.31700000000000012</c:v>
                </c:pt>
                <c:pt idx="2">
                  <c:v>0.54800000000000004</c:v>
                </c:pt>
                <c:pt idx="3">
                  <c:v>0.41900000000000009</c:v>
                </c:pt>
              </c:numCache>
            </c:numRef>
          </c:val>
        </c:ser>
        <c:ser>
          <c:idx val="2"/>
          <c:order val="2"/>
          <c:tx>
            <c:strRef>
              <c:f>'Slide 19 Pell'!$D$4</c:f>
              <c:strCache>
                <c:ptCount val="1"/>
                <c:pt idx="0">
                  <c:v>Fall 2014</c:v>
                </c:pt>
              </c:strCache>
            </c:strRef>
          </c:tx>
          <c:invertIfNegative val="0"/>
          <c:dLbls>
            <c:numFmt formatCode="0%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'Slide 19 Pell'!$A$5:$A$8</c:f>
              <c:strCache>
                <c:ptCount val="4"/>
                <c:pt idx="0">
                  <c:v>University of Massachusetts</c:v>
                </c:pt>
                <c:pt idx="1">
                  <c:v>State Universities</c:v>
                </c:pt>
                <c:pt idx="2">
                  <c:v>Community College</c:v>
                </c:pt>
                <c:pt idx="3">
                  <c:v>All Institutions</c:v>
                </c:pt>
              </c:strCache>
            </c:strRef>
          </c:cat>
          <c:val>
            <c:numRef>
              <c:f>'Slide 19 Pell'!$D$5:$D$8</c:f>
              <c:numCache>
                <c:formatCode>#,##0.0%</c:formatCode>
                <c:ptCount val="4"/>
                <c:pt idx="0">
                  <c:v>0.29900000000000015</c:v>
                </c:pt>
                <c:pt idx="1">
                  <c:v>0.33600000000000013</c:v>
                </c:pt>
                <c:pt idx="2">
                  <c:v>0.57099999999999995</c:v>
                </c:pt>
                <c:pt idx="3">
                  <c:v>0.42600000000000016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5736256"/>
        <c:axId val="325742136"/>
      </c:barChart>
      <c:catAx>
        <c:axId val="325736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42136"/>
        <c:crosses val="autoZero"/>
        <c:auto val="1"/>
        <c:lblAlgn val="ctr"/>
        <c:lblOffset val="100"/>
        <c:noMultiLvlLbl val="0"/>
      </c:catAx>
      <c:valAx>
        <c:axId val="325742136"/>
        <c:scaling>
          <c:orientation val="minMax"/>
        </c:scaling>
        <c:delete val="0"/>
        <c:axPos val="l"/>
        <c:numFmt formatCode="#,##0%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3257362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195700183154934"/>
          <c:y val="3.76342957130358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312646775473864E-2"/>
          <c:y val="0.2353608923884514"/>
          <c:w val="0.46666684164486022"/>
          <c:h val="0.544444444444444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UMass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4.6300000000000001E-2</c:v>
                </c:pt>
                <c:pt idx="1">
                  <c:v>8.5400000000000004E-2</c:v>
                </c:pt>
                <c:pt idx="2">
                  <c:v>0.77780000000000038</c:v>
                </c:pt>
                <c:pt idx="3">
                  <c:v>7.6700000000000004E-2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UMass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5.9900000000000016E-2</c:v>
                </c:pt>
                <c:pt idx="1">
                  <c:v>0.13150000000000001</c:v>
                </c:pt>
                <c:pt idx="2">
                  <c:v>0.69940000000000002</c:v>
                </c:pt>
                <c:pt idx="3">
                  <c:v>8.43E-2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State U's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7.6262946877853843E-2"/>
                  <c:y val="8.42939632545932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3799213302148541E-2"/>
                  <c:y val="9.25931758530183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2.5700000000000001E-2</c:v>
                </c:pt>
                <c:pt idx="1">
                  <c:v>5.0500000000000003E-2</c:v>
                </c:pt>
                <c:pt idx="2">
                  <c:v>0.86939999999999995</c:v>
                </c:pt>
                <c:pt idx="3">
                  <c:v>5.0800000000000012E-2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State U's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2.87E-2</c:v>
                </c:pt>
                <c:pt idx="1">
                  <c:v>0.10620000000000003</c:v>
                </c:pt>
                <c:pt idx="2">
                  <c:v>0.75230000000000019</c:v>
                </c:pt>
                <c:pt idx="3">
                  <c:v>7.3300000000000004E-2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Comm. Col's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3.960000000000001E-2</c:v>
                </c:pt>
                <c:pt idx="1">
                  <c:v>0.125</c:v>
                </c:pt>
                <c:pt idx="2">
                  <c:v>0.70440000000000003</c:v>
                </c:pt>
                <c:pt idx="3">
                  <c:v>0.12559999999999999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Comm. Col's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4.7800000000000016E-2</c:v>
                </c:pt>
                <c:pt idx="1">
                  <c:v>0.23369999999999999</c:v>
                </c:pt>
                <c:pt idx="2">
                  <c:v>0.55149999999999999</c:v>
                </c:pt>
                <c:pt idx="3">
                  <c:v>0.13339999999999999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HS Grads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9.0000000000000024E-2</c:v>
                </c:pt>
                <c:pt idx="1">
                  <c:v>0.05</c:v>
                </c:pt>
                <c:pt idx="2">
                  <c:v>0.78</c:v>
                </c:pt>
                <c:pt idx="3">
                  <c:v>7.0000000000000021E-2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HS Grads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FC730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Asian/Pacific Islander</c:v>
                </c:pt>
                <c:pt idx="1">
                  <c:v>Latino/a</c:v>
                </c:pt>
                <c:pt idx="2">
                  <c:v>White</c:v>
                </c:pt>
                <c:pt idx="3">
                  <c:v>African American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0.11520000000000002</c:v>
                </c:pt>
                <c:pt idx="1">
                  <c:v>0.10270000000000003</c:v>
                </c:pt>
                <c:pt idx="2">
                  <c:v>0.66280000000000028</c:v>
                </c:pt>
                <c:pt idx="3">
                  <c:v>8.3300000000000041E-2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Gaps in Educational Attainment for MA Public High School Students</a:t>
            </a:r>
          </a:p>
        </c:rich>
      </c:tx>
      <c:layout>
        <c:manualLayout>
          <c:xMode val="edge"/>
          <c:yMode val="edge"/>
          <c:x val="0.176728971962616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Sheet3!$A$6</c:f>
              <c:strCache>
                <c:ptCount val="1"/>
                <c:pt idx="0">
                  <c:v>Latino</c:v>
                </c:pt>
              </c:strCache>
            </c:strRef>
          </c:tx>
          <c:spPr>
            <a:solidFill>
              <a:srgbClr val="FC730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Sheet3!$B$5:$C$5</c:f>
              <c:strCache>
                <c:ptCount val="2"/>
                <c:pt idx="0">
                  <c:v>Graduating High School in Four Years</c:v>
                </c:pt>
                <c:pt idx="1">
                  <c:v>Enrolling in Postsecondary Education After HS Graduation</c:v>
                </c:pt>
              </c:strCache>
            </c:strRef>
          </c:cat>
          <c:val>
            <c:numRef>
              <c:f>Sheet3!$B$6:$C$6</c:f>
              <c:numCache>
                <c:formatCode>0%</c:formatCode>
                <c:ptCount val="2"/>
                <c:pt idx="0" formatCode="0.00%">
                  <c:v>0.7220000000000002</c:v>
                </c:pt>
                <c:pt idx="1">
                  <c:v>0.53</c:v>
                </c:pt>
              </c:numCache>
            </c:numRef>
          </c:val>
        </c:ser>
        <c:ser>
          <c:idx val="1"/>
          <c:order val="1"/>
          <c:tx>
            <c:strRef>
              <c:f>Sheet3!$A$7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Sheet3!$B$5:$C$5</c:f>
              <c:strCache>
                <c:ptCount val="2"/>
                <c:pt idx="0">
                  <c:v>Graduating High School in Four Years</c:v>
                </c:pt>
                <c:pt idx="1">
                  <c:v>Enrolling in Postsecondary Education After HS Graduation</c:v>
                </c:pt>
              </c:strCache>
            </c:strRef>
          </c:cat>
          <c:val>
            <c:numRef>
              <c:f>Sheet3!$B$7:$C$7</c:f>
              <c:numCache>
                <c:formatCode>0%</c:formatCode>
                <c:ptCount val="2"/>
                <c:pt idx="0" formatCode="0.00%">
                  <c:v>0.91600000000000004</c:v>
                </c:pt>
                <c:pt idx="1">
                  <c:v>0.7300000000000002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836816"/>
        <c:axId val="449840736"/>
      </c:barChart>
      <c:catAx>
        <c:axId val="4498368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840736"/>
        <c:crosses val="autoZero"/>
        <c:auto val="1"/>
        <c:lblAlgn val="ctr"/>
        <c:lblOffset val="100"/>
        <c:noMultiLvlLbl val="0"/>
      </c:catAx>
      <c:valAx>
        <c:axId val="44984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83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Where Recent</a:t>
            </a:r>
            <a:r>
              <a:rPr lang="en-US" baseline="0"/>
              <a:t> High School Graduates Enroll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Sheet3!$B$24</c:f>
              <c:strCache>
                <c:ptCount val="1"/>
                <c:pt idx="0">
                  <c:v>Enrolling MA Public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66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Sheet3!$A$25:$A$26</c:f>
              <c:strCache>
                <c:ptCount val="2"/>
                <c:pt idx="0">
                  <c:v>Latino</c:v>
                </c:pt>
                <c:pt idx="1">
                  <c:v>White</c:v>
                </c:pt>
              </c:strCache>
            </c:strRef>
          </c:cat>
          <c:val>
            <c:numRef>
              <c:f>Sheet3!$B$25:$B$26</c:f>
              <c:numCache>
                <c:formatCode>0%</c:formatCode>
                <c:ptCount val="2"/>
                <c:pt idx="0">
                  <c:v>0.7200000000000002</c:v>
                </c:pt>
                <c:pt idx="1">
                  <c:v>0.45</c:v>
                </c:pt>
              </c:numCache>
            </c:numRef>
          </c:val>
        </c:ser>
        <c:ser>
          <c:idx val="1"/>
          <c:order val="1"/>
          <c:tx>
            <c:strRef>
              <c:f>Sheet3!$C$24</c:f>
              <c:strCache>
                <c:ptCount val="1"/>
                <c:pt idx="0">
                  <c:v>Enrolling Other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Sheet3!$A$25:$A$26</c:f>
              <c:strCache>
                <c:ptCount val="2"/>
                <c:pt idx="0">
                  <c:v>Latino</c:v>
                </c:pt>
                <c:pt idx="1">
                  <c:v>White</c:v>
                </c:pt>
              </c:strCache>
            </c:strRef>
          </c:cat>
          <c:val>
            <c:numRef>
              <c:f>Sheet3!$C$25:$C$26</c:f>
              <c:numCache>
                <c:formatCode>0%</c:formatCode>
                <c:ptCount val="2"/>
                <c:pt idx="0">
                  <c:v>0.28000000000000008</c:v>
                </c:pt>
                <c:pt idx="1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9862296"/>
        <c:axId val="449848184"/>
      </c:barChart>
      <c:catAx>
        <c:axId val="44986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848184"/>
        <c:crosses val="autoZero"/>
        <c:auto val="1"/>
        <c:lblAlgn val="ctr"/>
        <c:lblOffset val="100"/>
        <c:noMultiLvlLbl val="0"/>
      </c:catAx>
      <c:valAx>
        <c:axId val="4498481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86229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0.91162</cdr:x>
      <cdr:y>0.88901</cdr:y>
    </cdr:from>
    <cdr:to>
      <cdr:x>0.9792</cdr:x>
      <cdr:y>0.99228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08762" y="4471013"/>
          <a:ext cx="571501" cy="519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Fall-</a:t>
          </a:r>
          <a:br>
            <a:rPr lang="en-US" sz="1400" b="1" dirty="0" smtClean="0"/>
          </a:br>
          <a:r>
            <a:rPr lang="en-US" sz="1400" b="1" dirty="0" smtClean="0"/>
            <a:t>2016</a:t>
          </a:r>
          <a:endParaRPr lang="en-US" sz="1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F4E2125-7391-499B-BD3F-3283162A49BA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C776792-8DAF-40E4-8BFE-F572A877A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9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0194B77-A949-4472-AF28-F82182E888D2}" type="datetimeFigureOut">
              <a:rPr lang="en-US"/>
              <a:pPr>
                <a:defRPr/>
              </a:pPr>
              <a:t>10/11/2016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8C4DBFA0-E153-4FAE-87CE-1E856C41A7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5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4DBFA0-E153-4FAE-87CE-1E856C41A75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5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418600-DC28-4B46-833B-CC67D911BEC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6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E8D015-D46F-4291-8F52-04FC3E940D30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4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ED4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chemeClr val="accent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1" descr="Logotype Stacked w Seal Top Transparen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5867400"/>
            <a:ext cx="2590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algn="l">
              <a:defRPr sz="4700" b="1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62000" y="6477000"/>
            <a:ext cx="50292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52400" y="6477000"/>
            <a:ext cx="4572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9B315-7C96-476E-B1CA-A1F013FF28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30213" y="690563"/>
            <a:ext cx="7086600" cy="609600"/>
          </a:xfrm>
          <a:prstGeom prst="rect">
            <a:avLst/>
          </a:prstGeom>
        </p:spPr>
        <p:txBody>
          <a:bodyPr rIns="45720" anchor="ctr"/>
          <a:lstStyle>
            <a:lvl1pPr>
              <a:defRPr sz="2400"/>
            </a:lvl1pPr>
            <a:extLst/>
          </a:lstStyle>
          <a:p>
            <a:pPr fontAlgn="auto">
              <a:spcAft>
                <a:spcPts val="0"/>
              </a:spcAft>
              <a:defRPr/>
            </a:pPr>
            <a:endParaRPr lang="en-US" sz="40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26A067F-84F0-4FCB-91BD-A4BAD644B6F1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25975"/>
          </a:xfrm>
        </p:spPr>
        <p:txBody>
          <a:bodyPr/>
          <a:lstStyle>
            <a:lvl1pPr>
              <a:spcBef>
                <a:spcPts val="1200"/>
              </a:spcBef>
              <a:defRPr sz="2400"/>
            </a:lvl1pPr>
            <a:lvl2pPr>
              <a:spcBef>
                <a:spcPts val="480"/>
              </a:spcBef>
              <a:defRPr sz="2000"/>
            </a:lvl2pPr>
            <a:lvl3pPr>
              <a:defRPr sz="1800"/>
            </a:lvl3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0" y="0"/>
            <a:ext cx="9144000" cy="1905000"/>
          </a:xfrm>
          <a:prstGeom prst="rect">
            <a:avLst/>
          </a:prstGeom>
          <a:solidFill>
            <a:schemeClr val="accent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0" y="1860550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089E3F3-A662-46B0-A7D1-E104A41C228F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4321175"/>
          </a:xfrm>
        </p:spPr>
        <p:txBody>
          <a:bodyPr/>
          <a:lstStyle>
            <a:lvl1pPr>
              <a:spcBef>
                <a:spcPts val="1200"/>
              </a:spcBef>
              <a:defRPr sz="2400"/>
            </a:lvl1pPr>
            <a:lvl2pPr>
              <a:spcBef>
                <a:spcPts val="480"/>
              </a:spcBef>
              <a:defRPr sz="2000"/>
            </a:lvl2pPr>
            <a:lvl3pPr>
              <a:defRPr sz="1800"/>
            </a:lvl3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19200"/>
          </a:xfrm>
        </p:spPr>
        <p:txBody>
          <a:bodyPr/>
          <a:lstStyle>
            <a:lvl1pPr>
              <a:lnSpc>
                <a:spcPts val="42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rgbClr val="FED4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chemeClr val="accent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algn="l">
              <a:defRPr sz="4400" b="1" cap="none" baseline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6F930-4FD0-44EA-B6E9-27C19B13C7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C8E82DE-B153-45E1-940C-6CE8844F02AA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938DEF6-0A78-4971-936A-ED10079134B0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itle 1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E95CEF2-63C7-41D1-AC3B-F11D0AEA6F1D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0A66E57-C0F8-4B8D-8854-D7A3DB0F0B4E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C2E2D99-0093-48AC-A106-331500459B21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381000" y="152400"/>
            <a:ext cx="83820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chemeClr val="accent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229600" y="6477000"/>
            <a:ext cx="733425" cy="274638"/>
          </a:xfrm>
          <a:prstGeom prst="rect">
            <a:avLst/>
          </a:prstGeom>
        </p:spPr>
        <p:txBody>
          <a:bodyPr bIns="0" anchor="b"/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A5D45FB-BA7D-48F8-999D-3CC3270BC529}" type="slidenum">
              <a:rPr lang="en-US" sz="1200" smtClean="0">
                <a:solidFill>
                  <a:schemeClr val="tx1">
                    <a:tint val="9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tint val="95000"/>
                </a:schemeClr>
              </a:solidFill>
              <a:latin typeface="+mn-lt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lvl1pPr>
              <a:lnSpc>
                <a:spcPts val="4200"/>
              </a:lnSpc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 rot="5400000">
            <a:off x="5638800" y="3048000"/>
            <a:ext cx="6248400" cy="45720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chemeClr val="accent6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DB98637-2E44-408C-92DF-FBFBA33F18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964305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Relationship Id="rId9" Type="http://schemas.openxmlformats.org/officeDocument/2006/relationships/chart" Target="../charts/char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975"/>
            <a:ext cx="8077200" cy="16732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Highlights:</a:t>
            </a:r>
            <a:br>
              <a:rPr lang="en-US" dirty="0" smtClean="0"/>
            </a:br>
            <a:r>
              <a:rPr lang="en-US" dirty="0" smtClean="0"/>
              <a:t>2016 Enrollment Estimates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50018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Board of Higher Education Meeting  |  October 11,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0986581"/>
              </p:ext>
            </p:extLst>
          </p:nvPr>
        </p:nvGraphicFramePr>
        <p:xfrm>
          <a:off x="230691" y="1738544"/>
          <a:ext cx="8456109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Third Year of Decline in Last 10 Years</a:t>
            </a:r>
          </a:p>
        </p:txBody>
      </p:sp>
      <p:sp>
        <p:nvSpPr>
          <p:cNvPr id="12" name="Up Arrow 11"/>
          <p:cNvSpPr/>
          <p:nvPr/>
        </p:nvSpPr>
        <p:spPr>
          <a:xfrm>
            <a:off x="6096000" y="3200400"/>
            <a:ext cx="152400" cy="304800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524500" y="3505200"/>
            <a:ext cx="1295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accent4"/>
                </a:solidFill>
                <a:latin typeface="+mj-lt"/>
              </a:rPr>
              <a:t>Peak Year</a:t>
            </a:r>
          </a:p>
        </p:txBody>
      </p:sp>
      <p:sp>
        <p:nvSpPr>
          <p:cNvPr id="16" name="Up Arrow 15"/>
          <p:cNvSpPr/>
          <p:nvPr/>
        </p:nvSpPr>
        <p:spPr>
          <a:xfrm>
            <a:off x="8115299" y="4007528"/>
            <a:ext cx="152400" cy="304800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391400" y="4267200"/>
            <a:ext cx="1523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chemeClr val="accent3"/>
                </a:solidFill>
                <a:latin typeface="+mj-lt"/>
              </a:rPr>
              <a:t>-10,744 (-5.5%) Decline</a:t>
            </a:r>
            <a:br>
              <a:rPr lang="en-US" sz="1600" b="1" dirty="0" smtClean="0">
                <a:solidFill>
                  <a:schemeClr val="accent3"/>
                </a:solidFill>
                <a:latin typeface="+mj-lt"/>
              </a:rPr>
            </a:br>
            <a:r>
              <a:rPr lang="en-US" sz="1600" b="1" dirty="0" smtClean="0">
                <a:solidFill>
                  <a:schemeClr val="accent3"/>
                </a:solidFill>
                <a:latin typeface="+mj-lt"/>
              </a:rPr>
              <a:t>from Peak</a:t>
            </a:r>
            <a:endParaRPr lang="en-US" sz="1600" b="1" dirty="0">
              <a:solidFill>
                <a:schemeClr val="accent3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20483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Consensus Among Multiple Projections</a:t>
            </a:r>
          </a:p>
        </p:txBody>
      </p:sp>
      <p:pic>
        <p:nvPicPr>
          <p:cNvPr id="20484" name="Picture 4" descr="Map.jpg"/>
          <p:cNvPicPr>
            <a:picLocks noChangeAspect="1"/>
          </p:cNvPicPr>
          <p:nvPr/>
        </p:nvPicPr>
        <p:blipFill>
          <a:blip r:embed="rId2" cstate="print"/>
          <a:srcRect l="22763" t="610" r="2710" b="65950"/>
          <a:stretch>
            <a:fillRect/>
          </a:stretch>
        </p:blipFill>
        <p:spPr bwMode="auto">
          <a:xfrm>
            <a:off x="1066800" y="1600200"/>
            <a:ext cx="38862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</p:nvPr>
        </p:nvGraphicFramePr>
        <p:xfrm>
          <a:off x="152400" y="3962400"/>
          <a:ext cx="441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5"/>
          <p:cNvGraphicFramePr>
            <a:graphicFrameLocks/>
          </p:cNvGraphicFramePr>
          <p:nvPr/>
        </p:nvGraphicFramePr>
        <p:xfrm>
          <a:off x="4724400" y="3962400"/>
          <a:ext cx="4191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24400" y="4049713"/>
            <a:ext cx="44196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atin typeface="+mn-lt"/>
              </a:rPr>
              <a:t>Donahue: Public Higher Ed Enrollments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49713"/>
            <a:ext cx="33528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</a:rPr>
              <a:t>WICHE: High School Graduates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3000" y="1771650"/>
            <a:ext cx="32766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</a:rPr>
              <a:t>NCES: 2010-2023 Change in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Public High School Graduates</a:t>
            </a:r>
          </a:p>
        </p:txBody>
      </p:sp>
      <p:pic>
        <p:nvPicPr>
          <p:cNvPr id="20490" name="Picture 10" descr="legend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6500" y="2609850"/>
            <a:ext cx="1651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1" name="TextBox 11"/>
          <p:cNvSpPr txBox="1">
            <a:spLocks noChangeArrowheads="1"/>
          </p:cNvSpPr>
          <p:nvPr/>
        </p:nvSpPr>
        <p:spPr bwMode="auto">
          <a:xfrm>
            <a:off x="5257800" y="2533650"/>
            <a:ext cx="2667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+mj-lt"/>
              </a:rPr>
              <a:t>Decline 5% or more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Decline up to 5%</a:t>
            </a:r>
          </a:p>
          <a:p>
            <a:r>
              <a:rPr lang="en-US" dirty="0">
                <a:latin typeface="+mj-lt"/>
              </a:rPr>
              <a:t>Grow up to 5%</a:t>
            </a:r>
          </a:p>
          <a:p>
            <a:r>
              <a:rPr lang="en-US" dirty="0">
                <a:latin typeface="+mj-lt"/>
              </a:rPr>
              <a:t>Grow 5% or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20483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534400" cy="838200"/>
          </a:xfrm>
        </p:spPr>
        <p:txBody>
          <a:bodyPr/>
          <a:lstStyle/>
          <a:p>
            <a:pPr eaLnBrk="1" hangingPunct="1"/>
            <a:r>
              <a:rPr lang="en-US" sz="3800" dirty="0" smtClean="0"/>
              <a:t>Enrollment Booms and Busts are Normal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2484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MA DHE, USDOE</a:t>
            </a:r>
            <a:endParaRPr lang="en-US" sz="1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5717191"/>
              </p:ext>
            </p:extLst>
          </p:nvPr>
        </p:nvGraphicFramePr>
        <p:xfrm>
          <a:off x="409113" y="1748901"/>
          <a:ext cx="8582487" cy="4347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4906535"/>
              </p:ext>
            </p:extLst>
          </p:nvPr>
        </p:nvGraphicFramePr>
        <p:xfrm>
          <a:off x="4782502" y="1609539"/>
          <a:ext cx="4285298" cy="2688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058777"/>
              </p:ext>
            </p:extLst>
          </p:nvPr>
        </p:nvGraphicFramePr>
        <p:xfrm>
          <a:off x="304800" y="1726916"/>
          <a:ext cx="4267200" cy="2570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  <a:p>
            <a:pPr>
              <a:defRPr/>
            </a:pPr>
            <a:endParaRPr dirty="0"/>
          </a:p>
        </p:txBody>
      </p:sp>
      <p:sp>
        <p:nvSpPr>
          <p:cNvPr id="14345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382000" cy="838200"/>
          </a:xfrm>
        </p:spPr>
        <p:txBody>
          <a:bodyPr/>
          <a:lstStyle/>
          <a:p>
            <a:pPr eaLnBrk="1" hangingPunct="1"/>
            <a:r>
              <a:rPr lang="en-US" sz="3400" dirty="0" smtClean="0"/>
              <a:t>Recent Enrollment Change Varies by Segment</a:t>
            </a:r>
          </a:p>
        </p:txBody>
      </p:sp>
      <p:sp>
        <p:nvSpPr>
          <p:cNvPr id="26" name="Up Arrow 25"/>
          <p:cNvSpPr/>
          <p:nvPr/>
        </p:nvSpPr>
        <p:spPr>
          <a:xfrm>
            <a:off x="1905000" y="2714510"/>
            <a:ext cx="152400" cy="304800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324600" y="3048000"/>
            <a:ext cx="1295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accent4"/>
                </a:solidFill>
                <a:latin typeface="+mj-lt"/>
              </a:rPr>
              <a:t>Peak Year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4895350"/>
              </p:ext>
            </p:extLst>
          </p:nvPr>
        </p:nvGraphicFramePr>
        <p:xfrm>
          <a:off x="2659380" y="4297680"/>
          <a:ext cx="434340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Up Arrow 11"/>
          <p:cNvSpPr/>
          <p:nvPr/>
        </p:nvSpPr>
        <p:spPr>
          <a:xfrm>
            <a:off x="6858000" y="2752056"/>
            <a:ext cx="152400" cy="304800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371600" y="3014663"/>
            <a:ext cx="12954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accent4"/>
                </a:solidFill>
                <a:latin typeface="+mj-lt"/>
              </a:rPr>
              <a:t>Peak 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University of Massachusetts</a:t>
            </a:r>
          </a:p>
        </p:txBody>
      </p:sp>
      <p:sp>
        <p:nvSpPr>
          <p:cNvPr id="16389" name="TextBox 15"/>
          <p:cNvSpPr txBox="1">
            <a:spLocks noChangeArrowheads="1"/>
          </p:cNvSpPr>
          <p:nvPr/>
        </p:nvSpPr>
        <p:spPr bwMode="auto">
          <a:xfrm>
            <a:off x="457200" y="1836003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Recent increases in undergraduate </a:t>
            </a:r>
            <a:r>
              <a:rPr lang="en-US" sz="2400" dirty="0">
                <a:latin typeface="+mj-lt"/>
              </a:rPr>
              <a:t>e</a:t>
            </a:r>
            <a:r>
              <a:rPr lang="en-US" sz="2400" dirty="0" smtClean="0">
                <a:latin typeface="+mj-lt"/>
              </a:rPr>
              <a:t>nrollment associated with notable increase in international student enrollment.</a:t>
            </a:r>
            <a:endParaRPr lang="en-US" sz="24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310896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University of Massachusetts Undergraduate Enrollment</a:t>
            </a:r>
            <a:endParaRPr lang="en-US" b="1" dirty="0">
              <a:latin typeface="+mj-lt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528135"/>
              </p:ext>
            </p:extLst>
          </p:nvPr>
        </p:nvGraphicFramePr>
        <p:xfrm>
          <a:off x="457200" y="3566160"/>
          <a:ext cx="8077200" cy="237743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76400"/>
                <a:gridCol w="1263650"/>
                <a:gridCol w="1263650"/>
                <a:gridCol w="1263650"/>
                <a:gridCol w="1263650"/>
                <a:gridCol w="1346200"/>
              </a:tblGrid>
              <a:tr h="804134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u="none" strike="noStrike" dirty="0"/>
                        <a:t>Fall-2013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u="none" strike="noStrike" dirty="0"/>
                        <a:t>Fall-2014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u="none" strike="noStrike" dirty="0"/>
                        <a:t>Fall-2015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u="none" strike="noStrike" dirty="0" smtClean="0"/>
                        <a:t>Fall-2016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u="none" strike="noStrike" dirty="0" smtClean="0"/>
                        <a:t>2015-2016</a:t>
                      </a:r>
                      <a:r>
                        <a:rPr lang="en-US" sz="1800" u="none" strike="noStrike" baseline="0" dirty="0" smtClean="0"/>
                        <a:t> Change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5244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/>
                        <a:t>In-State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45,668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45,924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46,418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46,614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0.7%</a:t>
                      </a:r>
                      <a:endParaRPr lang="en-US" sz="24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3810" marR="3810" marT="3810" marB="0" anchor="b"/>
                </a:tc>
              </a:tr>
              <a:tr h="5244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/>
                        <a:t>Out-of-State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6,806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6,823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6,731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6,621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-0.7%</a:t>
                      </a:r>
                      <a:endParaRPr lang="en-US" sz="2400" b="1" i="0" u="none" strike="noStrike" dirty="0">
                        <a:solidFill>
                          <a:schemeClr val="accent3"/>
                        </a:solidFill>
                        <a:effectLst/>
                        <a:latin typeface="+mj-lt"/>
                      </a:endParaRPr>
                    </a:p>
                  </a:txBody>
                  <a:tcPr marL="3810" marR="3810" marT="3810" marB="0" anchor="b"/>
                </a:tc>
              </a:tr>
              <a:tr h="5244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/>
                        <a:t>International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2,162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/>
                        <a:t>2,630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3,150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3,680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12.4%</a:t>
                      </a:r>
                      <a:endParaRPr lang="en-US" sz="24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3810" marR="3810" marT="381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State Universities</a:t>
            </a:r>
          </a:p>
        </p:txBody>
      </p:sp>
      <p:sp>
        <p:nvSpPr>
          <p:cNvPr id="16389" name="TextBox 15"/>
          <p:cNvSpPr txBox="1">
            <a:spLocks noChangeArrowheads="1"/>
          </p:cNvSpPr>
          <p:nvPr/>
        </p:nvSpPr>
        <p:spPr bwMode="auto">
          <a:xfrm>
            <a:off x="457200" y="1609635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Growth in state university undergraduate enrollment has slowed in recent years with slight enrollment declines the last three falls.</a:t>
            </a:r>
            <a:endParaRPr lang="en-US" sz="2400" dirty="0"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236617"/>
              </p:ext>
            </p:extLst>
          </p:nvPr>
        </p:nvGraphicFramePr>
        <p:xfrm>
          <a:off x="457200" y="2809964"/>
          <a:ext cx="8077200" cy="221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232958"/>
              </p:ext>
            </p:extLst>
          </p:nvPr>
        </p:nvGraphicFramePr>
        <p:xfrm>
          <a:off x="228600" y="3027798"/>
          <a:ext cx="8382000" cy="3601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Community Colleges</a:t>
            </a:r>
          </a:p>
        </p:txBody>
      </p:sp>
      <p:sp>
        <p:nvSpPr>
          <p:cNvPr id="16389" name="TextBox 15"/>
          <p:cNvSpPr txBox="1">
            <a:spLocks noChangeArrowheads="1"/>
          </p:cNvSpPr>
          <p:nvPr/>
        </p:nvSpPr>
        <p:spPr bwMode="auto">
          <a:xfrm>
            <a:off x="533400" y="1581249"/>
            <a:ext cx="8229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 smtClean="0">
                <a:latin typeface="+mj-lt"/>
              </a:rPr>
              <a:t>Accelerated enrollment declines in recent years follow years of unprecedented enrollment growth. Rapid growth from ‘06 to ‘10 coincided with both a boom in high school graduates and the onslaught of the great recession.</a:t>
            </a:r>
            <a:endParaRPr lang="en-US" sz="2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Community Colleges</a:t>
            </a:r>
          </a:p>
        </p:txBody>
      </p:sp>
      <p:sp>
        <p:nvSpPr>
          <p:cNvPr id="16389" name="TextBox 15"/>
          <p:cNvSpPr txBox="1">
            <a:spLocks noChangeArrowheads="1"/>
          </p:cNvSpPr>
          <p:nvPr/>
        </p:nvSpPr>
        <p:spPr bwMode="auto">
          <a:xfrm>
            <a:off x="658305" y="1565701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Historically, community college enrollment has been more volatile than enrollment at the four-year institutions.</a:t>
            </a:r>
            <a:endParaRPr 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MA DHE, USDOE</a:t>
            </a:r>
            <a:endParaRPr lang="en-US" sz="1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7253219"/>
              </p:ext>
            </p:extLst>
          </p:nvPr>
        </p:nvGraphicFramePr>
        <p:xfrm>
          <a:off x="152400" y="2362200"/>
          <a:ext cx="8686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Highlights: </a:t>
            </a:r>
            <a:r>
              <a:rPr dirty="0" smtClean="0"/>
              <a:t>2016 </a:t>
            </a:r>
            <a:r>
              <a:rPr dirty="0"/>
              <a:t>Enrollment Estimates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Community Colleges</a:t>
            </a:r>
          </a:p>
        </p:txBody>
      </p:sp>
      <p:sp>
        <p:nvSpPr>
          <p:cNvPr id="16389" name="TextBox 15"/>
          <p:cNvSpPr txBox="1">
            <a:spLocks noChangeArrowheads="1"/>
          </p:cNvSpPr>
          <p:nvPr/>
        </p:nvSpPr>
        <p:spPr bwMode="auto">
          <a:xfrm>
            <a:off x="658305" y="1565701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>
                <a:latin typeface="+mj-lt"/>
              </a:rPr>
              <a:t>Community College fall enrollment is correlated with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annual enrollment.</a:t>
            </a:r>
            <a:endParaRPr lang="en-US" sz="24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71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MA DHE, USDOE</a:t>
            </a:r>
            <a:endParaRPr lang="en-US" sz="1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8007731"/>
              </p:ext>
            </p:extLst>
          </p:nvPr>
        </p:nvGraphicFramePr>
        <p:xfrm>
          <a:off x="290015" y="2397936"/>
          <a:ext cx="8244385" cy="392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90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49808" y="573024"/>
            <a:ext cx="7327392" cy="163677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Profile: New </a:t>
            </a:r>
            <a:br>
              <a:rPr lang="en-US" dirty="0" smtClean="0"/>
            </a:br>
            <a:r>
              <a:rPr lang="en-US" dirty="0" smtClean="0"/>
              <a:t>Undergraduate Students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25975"/>
          </a:xfrm>
        </p:spPr>
        <p:txBody>
          <a:bodyPr/>
          <a:lstStyle/>
          <a:p>
            <a:pPr lvl="1">
              <a:buFont typeface="Wingdings" pitchFamily="2" charset="2"/>
              <a:buChar char="§"/>
            </a:pPr>
            <a:r>
              <a:rPr lang="en-US" sz="2400" b="1" dirty="0">
                <a:solidFill>
                  <a:schemeClr val="accent6"/>
                </a:solidFill>
                <a:cs typeface="Arial" charset="0"/>
              </a:rPr>
              <a:t>33,907 </a:t>
            </a:r>
            <a:r>
              <a:rPr lang="en-US" sz="2400" b="1" dirty="0">
                <a:cs typeface="Arial" charset="0"/>
              </a:rPr>
              <a:t>Total 2015 New Students Enrolled in Massachusetts Public Higher </a:t>
            </a:r>
            <a:r>
              <a:rPr lang="en-US" sz="2400" b="1" dirty="0" smtClean="0">
                <a:cs typeface="Arial" charset="0"/>
              </a:rPr>
              <a:t>Education</a:t>
            </a:r>
            <a:endParaRPr lang="en-US" b="1" dirty="0">
              <a:cs typeface="Arial" charset="0"/>
            </a:endParaRPr>
          </a:p>
          <a:p>
            <a:pPr marL="547688" lvl="1">
              <a:spcAft>
                <a:spcPts val="0"/>
              </a:spcAft>
            </a:pPr>
            <a:endParaRPr lang="en-US" b="1" dirty="0"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cs typeface="Arial" charset="0"/>
            </a:endParaRPr>
          </a:p>
          <a:p>
            <a:pPr algn="ctr">
              <a:buFont typeface="Wingdings" pitchFamily="2" charset="2"/>
              <a:buChar char="§"/>
            </a:pPr>
            <a:endParaRPr lang="en-US" b="1" dirty="0">
              <a:cs typeface="Arial" charset="0"/>
            </a:endParaRPr>
          </a:p>
          <a:p>
            <a:endParaRPr lang="en-US" dirty="0"/>
          </a:p>
        </p:txBody>
      </p:sp>
      <p:sp>
        <p:nvSpPr>
          <p:cNvPr id="11267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Profile: New Undergraduate Students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2015 New Students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49281" y="-94307"/>
            <a:ext cx="301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475A8D">
                    <a:lumMod val="40000"/>
                    <a:lumOff val="60000"/>
                  </a:srgbClr>
                </a:solidFill>
                <a:latin typeface="Corbel"/>
                <a:ea typeface="+mj-ea"/>
                <a:cs typeface="+mj-cs"/>
              </a:rPr>
              <a:t>t</a:t>
            </a:r>
            <a:endParaRPr lang="en-US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820156250"/>
              </p:ext>
            </p:extLst>
          </p:nvPr>
        </p:nvGraphicFramePr>
        <p:xfrm>
          <a:off x="685800" y="2738783"/>
          <a:ext cx="3581400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4102829839"/>
              </p:ext>
            </p:extLst>
          </p:nvPr>
        </p:nvGraphicFramePr>
        <p:xfrm>
          <a:off x="4953000" y="2768600"/>
          <a:ext cx="3581400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132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sz="3000" dirty="0" smtClean="0"/>
              <a:t>Nearly </a:t>
            </a:r>
            <a:r>
              <a:rPr lang="en-US" sz="3000" b="1" dirty="0" smtClean="0">
                <a:solidFill>
                  <a:schemeClr val="accent6"/>
                </a:solidFill>
              </a:rPr>
              <a:t>52%</a:t>
            </a:r>
            <a:r>
              <a:rPr lang="en-US" sz="3000" dirty="0" smtClean="0"/>
              <a:t> were female</a:t>
            </a:r>
          </a:p>
          <a:p>
            <a:pPr>
              <a:spcBef>
                <a:spcPts val="1800"/>
              </a:spcBef>
            </a:pPr>
            <a:r>
              <a:rPr lang="en-US" sz="3000" dirty="0" smtClean="0"/>
              <a:t>Average age was </a:t>
            </a:r>
            <a:r>
              <a:rPr lang="en-US" sz="3000" b="1" dirty="0">
                <a:solidFill>
                  <a:schemeClr val="accent6"/>
                </a:solidFill>
              </a:rPr>
              <a:t>19.9 years</a:t>
            </a:r>
          </a:p>
          <a:p>
            <a:pPr lvl="1">
              <a:spcBef>
                <a:spcPts val="1800"/>
              </a:spcBef>
            </a:pPr>
            <a:r>
              <a:rPr lang="en-US" sz="3000" b="1" dirty="0">
                <a:solidFill>
                  <a:schemeClr val="accent6"/>
                </a:solidFill>
              </a:rPr>
              <a:t>24.8 years </a:t>
            </a:r>
            <a:r>
              <a:rPr lang="en-US" sz="2800" dirty="0" smtClean="0"/>
              <a:t>for part-time students</a:t>
            </a:r>
          </a:p>
          <a:p>
            <a:pPr>
              <a:spcBef>
                <a:spcPts val="1800"/>
              </a:spcBef>
            </a:pPr>
            <a:r>
              <a:rPr lang="en-US" sz="3000" dirty="0" smtClean="0"/>
              <a:t>More than </a:t>
            </a:r>
            <a:r>
              <a:rPr lang="en-US" sz="3000" b="1" dirty="0">
                <a:solidFill>
                  <a:schemeClr val="accent6"/>
                </a:solidFill>
              </a:rPr>
              <a:t>20%</a:t>
            </a:r>
            <a:r>
              <a:rPr lang="en-US" sz="3000" dirty="0" smtClean="0"/>
              <a:t> were part-time students</a:t>
            </a:r>
          </a:p>
          <a:p>
            <a:pPr>
              <a:spcBef>
                <a:spcPts val="1800"/>
              </a:spcBef>
            </a:pPr>
            <a:r>
              <a:rPr lang="en-US" sz="3000" dirty="0" smtClean="0"/>
              <a:t>Approximately </a:t>
            </a:r>
            <a:r>
              <a:rPr lang="en-US" sz="3000" b="1" dirty="0">
                <a:solidFill>
                  <a:schemeClr val="accent6"/>
                </a:solidFill>
              </a:rPr>
              <a:t>43% </a:t>
            </a:r>
            <a:r>
              <a:rPr lang="en-US" sz="3000" dirty="0" smtClean="0"/>
              <a:t>of those enrolling full-time received Pell Grants</a:t>
            </a:r>
          </a:p>
        </p:txBody>
      </p:sp>
      <p:sp>
        <p:nvSpPr>
          <p:cNvPr id="11267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Profile: New Undergraduate Students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2015 New </a:t>
            </a:r>
            <a:r>
              <a:rPr lang="en-US" dirty="0" smtClean="0"/>
              <a:t>Students (cont’d)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49281" y="-94307"/>
            <a:ext cx="301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475A8D">
                    <a:lumMod val="40000"/>
                    <a:lumOff val="60000"/>
                  </a:srgbClr>
                </a:solidFill>
                <a:latin typeface="Corbel"/>
                <a:ea typeface="+mj-ea"/>
                <a:cs typeface="+mj-cs"/>
              </a:rPr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More than half of first-time students enroll in Community Colleges, but the share was higher during the recession and enrollment boom.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Profile: New Undergraduate Students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Enrollment by Segment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406830"/>
              </p:ext>
            </p:extLst>
          </p:nvPr>
        </p:nvGraphicFramePr>
        <p:xfrm>
          <a:off x="283590" y="2895600"/>
          <a:ext cx="8153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0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Profile: New Undergraduate Students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% Part-Time Student by Segment</a:t>
            </a:r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7971761"/>
              </p:ext>
            </p:extLst>
          </p:nvPr>
        </p:nvGraphicFramePr>
        <p:xfrm>
          <a:off x="762000" y="1676400"/>
          <a:ext cx="79248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099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Profile: New Undergraduate Students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Age by </a:t>
            </a:r>
            <a:br>
              <a:rPr lang="en-US" dirty="0" smtClean="0"/>
            </a:br>
            <a:r>
              <a:rPr lang="en-US" dirty="0" smtClean="0"/>
              <a:t>Enrollment Status &amp; Segment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237394"/>
              </p:ext>
            </p:extLst>
          </p:nvPr>
        </p:nvGraphicFramePr>
        <p:xfrm>
          <a:off x="-228600" y="2133601"/>
          <a:ext cx="9220200" cy="4281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5397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Profile: New Undergraduate Students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% Female By Segment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5625023"/>
              </p:ext>
            </p:extLst>
          </p:nvPr>
        </p:nvGraphicFramePr>
        <p:xfrm>
          <a:off x="0" y="1676400"/>
          <a:ext cx="9144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5575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Profile: New Undergraduate Students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% Pell Grant Recipient by Segment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8505421"/>
              </p:ext>
            </p:extLst>
          </p:nvPr>
        </p:nvGraphicFramePr>
        <p:xfrm>
          <a:off x="152400" y="1676400"/>
          <a:ext cx="8534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9354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Profile: New Undergraduate </a:t>
            </a:r>
            <a:r>
              <a:rPr lang="en-US" dirty="0" smtClean="0"/>
              <a:t>Students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Race/Ethnicity by Segment</a:t>
            </a:r>
            <a:endParaRPr lang="en-US" dirty="0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240398604"/>
              </p:ext>
            </p:extLst>
          </p:nvPr>
        </p:nvGraphicFramePr>
        <p:xfrm>
          <a:off x="6858000" y="1600200"/>
          <a:ext cx="2971801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608735905"/>
              </p:ext>
            </p:extLst>
          </p:nvPr>
        </p:nvGraphicFramePr>
        <p:xfrm>
          <a:off x="6755295" y="3975652"/>
          <a:ext cx="1849101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391852373"/>
              </p:ext>
            </p:extLst>
          </p:nvPr>
        </p:nvGraphicFramePr>
        <p:xfrm>
          <a:off x="4922350" y="1676400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959154973"/>
              </p:ext>
            </p:extLst>
          </p:nvPr>
        </p:nvGraphicFramePr>
        <p:xfrm>
          <a:off x="4935602" y="3962400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4205123586"/>
              </p:ext>
            </p:extLst>
          </p:nvPr>
        </p:nvGraphicFramePr>
        <p:xfrm>
          <a:off x="2971800" y="1676400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598142023"/>
              </p:ext>
            </p:extLst>
          </p:nvPr>
        </p:nvGraphicFramePr>
        <p:xfrm>
          <a:off x="3084854" y="3975652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036618" y="2375452"/>
            <a:ext cx="935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</a:rPr>
              <a:t>Fall 2006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3366" y="4682987"/>
            <a:ext cx="935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Calibri" panose="020F0502020204030204" pitchFamily="34" charset="0"/>
              </a:rPr>
              <a:t>Fall 2015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graphicFrame>
        <p:nvGraphicFramePr>
          <p:cNvPr id="19" name="Chart 18"/>
          <p:cNvGraphicFramePr/>
          <p:nvPr>
            <p:extLst>
              <p:ext uri="{D42A27DB-BD31-4B8C-83A1-F6EECF244321}">
                <p14:modId xmlns:p14="http://schemas.microsoft.com/office/powerpoint/2010/main" val="2997668167"/>
              </p:ext>
            </p:extLst>
          </p:nvPr>
        </p:nvGraphicFramePr>
        <p:xfrm>
          <a:off x="127957" y="1686339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675145424"/>
              </p:ext>
            </p:extLst>
          </p:nvPr>
        </p:nvGraphicFramePr>
        <p:xfrm>
          <a:off x="141209" y="3972339"/>
          <a:ext cx="1846198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2" name="Rectangle 21"/>
          <p:cNvSpPr/>
          <p:nvPr/>
        </p:nvSpPr>
        <p:spPr>
          <a:xfrm>
            <a:off x="838200" y="6248400"/>
            <a:ext cx="228600" cy="228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066800" y="6172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African </a:t>
            </a:r>
            <a:r>
              <a:rPr lang="en-US" dirty="0" smtClean="0">
                <a:latin typeface="Calibri" panose="020F0502020204030204" pitchFamily="34" charset="0"/>
              </a:rPr>
              <a:t>American           Asian / Pacific Islander          Latino/a          White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638800" y="6248400"/>
            <a:ext cx="228600" cy="228600"/>
          </a:xfrm>
          <a:prstGeom prst="rect">
            <a:avLst/>
          </a:prstGeom>
          <a:solidFill>
            <a:srgbClr val="FC7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937513" y="6248400"/>
            <a:ext cx="228600" cy="22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048000" y="6248400"/>
            <a:ext cx="228600" cy="228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01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Latino/a students are less likely than White students to finish high school and enter college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mtClean="0"/>
              <a:t>Profile: New Undergraduate Students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Latino/White Gaps in Attainment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28601"/>
            <a:ext cx="792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j-lt"/>
              </a:rPr>
              <a:t>Sources: MA DESE, MA DHE, National Student Clearinghouse.</a:t>
            </a:r>
            <a:endParaRPr lang="en-US" sz="1200" dirty="0"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4143598"/>
              </p:ext>
            </p:extLst>
          </p:nvPr>
        </p:nvGraphicFramePr>
        <p:xfrm>
          <a:off x="266700" y="2618602"/>
          <a:ext cx="8153400" cy="380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37069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Latino/a recent HS grads are more likely than White recent HS grads to enroll in MA Public Higher Education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Profile: New Undergraduate Students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Latino/White College-Going Patterns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609601" y="2590801"/>
          <a:ext cx="8077200" cy="4049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8885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31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HE PowerPoint">
  <a:themeElements>
    <a:clrScheme name="Custom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Module">
    <a:majorFont>
      <a:latin typeface="Corbel"/>
      <a:ea typeface=""/>
      <a:cs typeface=""/>
      <a:font script="Jpan" typeface="HGｺﾞｼｯｸM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HGｺﾞｼｯｸM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Modul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7500"/>
              <a:satMod val="137000"/>
            </a:schemeClr>
          </a:gs>
          <a:gs pos="55000">
            <a:schemeClr val="phClr">
              <a:shade val="69000"/>
              <a:satMod val="137000"/>
            </a:schemeClr>
          </a:gs>
          <a:gs pos="100000">
            <a:schemeClr val="phClr">
              <a:shade val="98000"/>
              <a:satMod val="137000"/>
            </a:schemeClr>
          </a:gs>
        </a:gsLst>
        <a:lin ang="16200000" scaled="0"/>
      </a:gradFill>
    </a:fillStyleLst>
    <a:lnStyleLst>
      <a:ln w="6350" cap="rnd" cmpd="sng" algn="ctr">
        <a:solidFill>
          <a:schemeClr val="phClr">
            <a:shade val="95000"/>
            <a:satMod val="105000"/>
          </a:schemeClr>
        </a:solidFill>
        <a:prstDash val="solid"/>
      </a:ln>
      <a:ln w="48000" cap="flat" cmpd="thickThin" algn="ctr">
        <a:solidFill>
          <a:schemeClr val="phClr"/>
        </a:solidFill>
        <a:prstDash val="solid"/>
      </a:ln>
      <a:ln w="48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45000" dist="25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8000"/>
              <a:satMod val="300000"/>
            </a:schemeClr>
          </a:gs>
          <a:gs pos="12000">
            <a:schemeClr val="phClr">
              <a:tint val="48000"/>
              <a:satMod val="300000"/>
            </a:schemeClr>
          </a:gs>
          <a:gs pos="20000">
            <a:schemeClr val="phClr">
              <a:tint val="49000"/>
              <a:satMod val="300000"/>
            </a:schemeClr>
          </a:gs>
          <a:gs pos="100000">
            <a:schemeClr val="phClr">
              <a:shade val="30000"/>
            </a:schemeClr>
          </a:gs>
        </a:gsLst>
        <a:path path="circle">
          <a:fillToRect l="10000" t="-25000" r="10000" b="125000"/>
        </a:path>
      </a:gradFill>
      <a:blipFill>
        <a:blip xmlns:r="http://schemas.openxmlformats.org/officeDocument/2006/relationships" r:embed="rId1">
          <a:duotone>
            <a:schemeClr val="phClr">
              <a:shade val="75000"/>
              <a:satMod val="105000"/>
            </a:schemeClr>
            <a:schemeClr val="phClr">
              <a:tint val="95000"/>
              <a:satMod val="105000"/>
            </a:schemeClr>
          </a:duotone>
        </a:blip>
        <a:tile tx="0" ty="0" sx="38000" sy="38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  <a:fontScheme name="Module">
    <a:majorFont>
      <a:latin typeface="Corbel"/>
      <a:ea typeface=""/>
      <a:cs typeface=""/>
      <a:font script="Jpan" typeface="HGｺﾞｼｯｸM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rbel"/>
      <a:ea typeface=""/>
      <a:cs typeface=""/>
      <a:font script="Jpan" typeface="HGｺﾞｼｯｸM"/>
      <a:font script="Hang" typeface="HY엽서L"/>
      <a:font script="Hans" typeface="华文楷体"/>
      <a:font script="Hant" typeface="新細明體"/>
      <a:font script="Arab" typeface="Tahoma"/>
      <a:font script="Hebr" typeface="Miriam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Modul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47500"/>
              <a:satMod val="137000"/>
            </a:schemeClr>
          </a:gs>
          <a:gs pos="55000">
            <a:schemeClr val="phClr">
              <a:shade val="69000"/>
              <a:satMod val="137000"/>
            </a:schemeClr>
          </a:gs>
          <a:gs pos="100000">
            <a:schemeClr val="phClr">
              <a:shade val="98000"/>
              <a:satMod val="137000"/>
            </a:schemeClr>
          </a:gs>
        </a:gsLst>
        <a:lin ang="16200000" scaled="0"/>
      </a:gradFill>
    </a:fillStyleLst>
    <a:lnStyleLst>
      <a:ln w="6350" cap="rnd" cmpd="sng" algn="ctr">
        <a:solidFill>
          <a:schemeClr val="phClr">
            <a:shade val="95000"/>
            <a:satMod val="105000"/>
          </a:schemeClr>
        </a:solidFill>
        <a:prstDash val="solid"/>
      </a:ln>
      <a:ln w="48000" cap="flat" cmpd="thickThin" algn="ctr">
        <a:solidFill>
          <a:schemeClr val="phClr"/>
        </a:solidFill>
        <a:prstDash val="solid"/>
      </a:ln>
      <a:ln w="48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45000" dist="25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8000"/>
              <a:satMod val="300000"/>
            </a:schemeClr>
          </a:gs>
          <a:gs pos="12000">
            <a:schemeClr val="phClr">
              <a:tint val="48000"/>
              <a:satMod val="300000"/>
            </a:schemeClr>
          </a:gs>
          <a:gs pos="20000">
            <a:schemeClr val="phClr">
              <a:tint val="49000"/>
              <a:satMod val="300000"/>
            </a:schemeClr>
          </a:gs>
          <a:gs pos="100000">
            <a:schemeClr val="phClr">
              <a:shade val="30000"/>
            </a:schemeClr>
          </a:gs>
        </a:gsLst>
        <a:path path="circle">
          <a:fillToRect l="10000" t="-25000" r="10000" b="125000"/>
        </a:path>
      </a:gradFill>
      <a:blipFill>
        <a:blip xmlns:r="http://schemas.openxmlformats.org/officeDocument/2006/relationships" r:embed="rId1">
          <a:duotone>
            <a:schemeClr val="phClr">
              <a:shade val="75000"/>
              <a:satMod val="105000"/>
            </a:schemeClr>
            <a:schemeClr val="phClr">
              <a:tint val="95000"/>
              <a:satMod val="105000"/>
            </a:schemeClr>
          </a:duotone>
        </a:blip>
        <a:tile tx="0" ty="0" sx="38000" sy="38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DHE PowerPoint</Template>
  <TotalTime>2941</TotalTime>
  <Words>604</Words>
  <Application>Microsoft Office PowerPoint</Application>
  <PresentationFormat>On-screen Show (4:3)</PresentationFormat>
  <Paragraphs>135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Corbel</vt:lpstr>
      <vt:lpstr>Wingdings</vt:lpstr>
      <vt:lpstr>Wingdings 2</vt:lpstr>
      <vt:lpstr>Wingdings 3</vt:lpstr>
      <vt:lpstr>DHE PowerPoint</vt:lpstr>
      <vt:lpstr>Highlights: 2016 Enrollment Estimates</vt:lpstr>
      <vt:lpstr>Third Year of Decline in Last 10 Years</vt:lpstr>
      <vt:lpstr>Consensus Among Multiple Projections</vt:lpstr>
      <vt:lpstr>Enrollment Booms and Busts are Normal</vt:lpstr>
      <vt:lpstr>Recent Enrollment Change Varies by Segment</vt:lpstr>
      <vt:lpstr>University of Massachusetts</vt:lpstr>
      <vt:lpstr>State Universities</vt:lpstr>
      <vt:lpstr>Community Colleges</vt:lpstr>
      <vt:lpstr>Community Colleges</vt:lpstr>
      <vt:lpstr>Community Colleges</vt:lpstr>
      <vt:lpstr>Profile: New  Undergraduate Students</vt:lpstr>
      <vt:lpstr>2015 New Students</vt:lpstr>
      <vt:lpstr>2015 New Students (cont’d)</vt:lpstr>
      <vt:lpstr>Enrollment by Segment</vt:lpstr>
      <vt:lpstr>% Part-Time Student by Segment</vt:lpstr>
      <vt:lpstr>Average Age by  Enrollment Status &amp; Segment</vt:lpstr>
      <vt:lpstr>% Female By Segment</vt:lpstr>
      <vt:lpstr>% Pell Grant Recipient by Segment</vt:lpstr>
      <vt:lpstr>Race/Ethnicity by Segment</vt:lpstr>
      <vt:lpstr>Latino/White Gaps in Attainment</vt:lpstr>
      <vt:lpstr>Latino/White College-Going Patterns</vt:lpstr>
      <vt:lpstr>Discussion</vt:lpstr>
    </vt:vector>
  </TitlesOfParts>
  <Company>Massachusetts Executive Office of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Highlights: 2014 Enrollment Estimates</dc:title>
  <dc:creator>smealey</dc:creator>
  <cp:lastModifiedBy>Conference Guest</cp:lastModifiedBy>
  <cp:revision>156</cp:revision>
  <dcterms:created xsi:type="dcterms:W3CDTF">2014-10-20T14:44:46Z</dcterms:created>
  <dcterms:modified xsi:type="dcterms:W3CDTF">2016-10-11T13:16:42Z</dcterms:modified>
</cp:coreProperties>
</file>